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606" r:id="rId2"/>
    <p:sldId id="1178" r:id="rId3"/>
    <p:sldId id="1177" r:id="rId4"/>
    <p:sldId id="1179" r:id="rId5"/>
    <p:sldId id="1180" r:id="rId6"/>
    <p:sldId id="1182" r:id="rId7"/>
    <p:sldId id="1402" r:id="rId8"/>
    <p:sldId id="1403" r:id="rId9"/>
    <p:sldId id="1404" r:id="rId10"/>
    <p:sldId id="1405" r:id="rId11"/>
    <p:sldId id="1406" r:id="rId12"/>
    <p:sldId id="1407" r:id="rId13"/>
    <p:sldId id="1408" r:id="rId14"/>
    <p:sldId id="1409" r:id="rId15"/>
    <p:sldId id="1410" r:id="rId16"/>
    <p:sldId id="1411" r:id="rId17"/>
    <p:sldId id="1412" r:id="rId18"/>
    <p:sldId id="1413" r:id="rId19"/>
    <p:sldId id="1414" r:id="rId20"/>
    <p:sldId id="1415" r:id="rId21"/>
    <p:sldId id="1416" r:id="rId22"/>
    <p:sldId id="1418" r:id="rId23"/>
    <p:sldId id="1400" r:id="rId24"/>
    <p:sldId id="1401" r:id="rId25"/>
    <p:sldId id="1339" r:id="rId26"/>
    <p:sldId id="1419" r:id="rId27"/>
    <p:sldId id="1340" r:id="rId28"/>
    <p:sldId id="1341" r:id="rId29"/>
    <p:sldId id="1420" r:id="rId30"/>
    <p:sldId id="1421" r:id="rId31"/>
    <p:sldId id="1188" r:id="rId32"/>
    <p:sldId id="1189" r:id="rId33"/>
    <p:sldId id="1190" r:id="rId34"/>
    <p:sldId id="1191" r:id="rId35"/>
    <p:sldId id="1422" r:id="rId36"/>
    <p:sldId id="1192" r:id="rId37"/>
    <p:sldId id="1193" r:id="rId38"/>
    <p:sldId id="1194" r:id="rId39"/>
    <p:sldId id="1195" r:id="rId40"/>
    <p:sldId id="1428" r:id="rId41"/>
    <p:sldId id="1423" r:id="rId42"/>
    <p:sldId id="1424" r:id="rId43"/>
    <p:sldId id="1197" r:id="rId44"/>
    <p:sldId id="1198" r:id="rId45"/>
    <p:sldId id="1199" r:id="rId46"/>
    <p:sldId id="1200" r:id="rId47"/>
    <p:sldId id="1201" r:id="rId48"/>
    <p:sldId id="1202" r:id="rId49"/>
    <p:sldId id="120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E8643-6C45-47C5-BA09-FD08BE92425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FFA75-47F6-43BF-9F2F-E982295F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711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2496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032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4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677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872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357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000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298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55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48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05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951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389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854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740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771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523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2699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9815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624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74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6071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6345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572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1180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447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4730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996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5548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6070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940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83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969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2662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286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241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863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352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608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776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615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047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68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27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15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8649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4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0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0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5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8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2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huangkejie@zj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计算机组成与系统结构</a:t>
            </a:r>
            <a:br>
              <a:rPr lang="en-US" altLang="zh-CN" dirty="0"/>
            </a:br>
            <a:r>
              <a:rPr lang="en-US" altLang="zh-CN" dirty="0"/>
              <a:t>Computer Organization &amp; System Architecture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850724"/>
            <a:ext cx="5598309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Huang Kejie (</a:t>
            </a:r>
            <a:r>
              <a:rPr lang="zh-CN" altLang="en-US" dirty="0"/>
              <a:t>黄科杰</a:t>
            </a:r>
            <a:r>
              <a:rPr lang="en-US" altLang="zh-CN" dirty="0"/>
              <a:t>) </a:t>
            </a:r>
            <a:r>
              <a:rPr lang="zh-CN" altLang="en-US" dirty="0"/>
              <a:t>百人计划研究员</a:t>
            </a:r>
            <a:endParaRPr lang="en-US" altLang="zh-CN" dirty="0"/>
          </a:p>
          <a:p>
            <a:r>
              <a:rPr lang="en-US" altLang="zh-CN" dirty="0"/>
              <a:t>Office: </a:t>
            </a:r>
            <a:r>
              <a:rPr lang="zh-CN" altLang="en-US" dirty="0"/>
              <a:t>玉泉校区老生仪楼</a:t>
            </a:r>
            <a:r>
              <a:rPr lang="en-US" altLang="zh-CN" dirty="0"/>
              <a:t>304</a:t>
            </a:r>
          </a:p>
          <a:p>
            <a:r>
              <a:rPr lang="en-US" dirty="0"/>
              <a:t>Email address: </a:t>
            </a:r>
            <a:r>
              <a:rPr lang="en-US" dirty="0">
                <a:hlinkClick r:id="rId2"/>
              </a:rPr>
              <a:t>huangkejie@zju.edu.cn</a:t>
            </a:r>
            <a:endParaRPr lang="en-US" dirty="0"/>
          </a:p>
          <a:p>
            <a:r>
              <a:rPr lang="en-US" dirty="0"/>
              <a:t>HP: 17706443800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58" y="3646876"/>
            <a:ext cx="2002242" cy="200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58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Core Memory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495144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Core memory was first large scale reliable main memory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invented by Forrester in late 40s/early 50s at MIT for Whirlwind project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Bits stored as magnetization polarity on small ferrite cores threaded onto two-dimensional grid of wires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Coincident current pulses on X and Y wires would write cell and also sense original state (destructive reads)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Robust, non-volatile storage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Used on space shuttle computers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Cores threaded onto wires by hand (25 billion a year at peak production)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Core access time ~ 1µs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13" name="Picture 4" descr="g619fro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4360" y="4091708"/>
            <a:ext cx="3558685" cy="2766291"/>
          </a:xfrm>
          <a:prstGeom prst="rect">
            <a:avLst/>
          </a:prstGeom>
          <a:noFill/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546225" y="5848466"/>
            <a:ext cx="3060700" cy="5447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ct val="8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DEC PDP-8/E Board,  </a:t>
            </a:r>
          </a:p>
          <a:p>
            <a:pPr algn="r">
              <a:lnSpc>
                <a:spcPct val="8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4K words x 12 bits, (1968)</a:t>
            </a:r>
          </a:p>
        </p:txBody>
      </p:sp>
    </p:spTree>
    <p:extLst>
      <p:ext uri="{BB962C8B-B14F-4D97-AF65-F5344CB8AC3E}">
        <p14:creationId xmlns:p14="http://schemas.microsoft.com/office/powerpoint/2010/main" val="309613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Core Memory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495144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Semiconductor memory began to be competitive in early 1970s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Intel formed to exploit market for semiconductor memory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Early semiconductor memory was Static RAM  (SRAM).  SRAM cell internals similar to a latch (cross-coupled inverters).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First commercial Dynamic RAM (DRAM) was Intel 1103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1Kbit of storage on single chip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charge on a capacitor used to hold value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i="1" dirty="0">
                <a:latin typeface="Arial" panose="020B0604020202020204" pitchFamily="34" charset="0"/>
              </a:rPr>
              <a:t>Semiconductor memory quickly 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i="1" dirty="0">
                <a:latin typeface="Arial" panose="020B0604020202020204" pitchFamily="34" charset="0"/>
              </a:rPr>
              <a:t>replaced core in ‘70s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B8FB88A2-0AC2-F543-88C1-94E96886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87" y="4295504"/>
            <a:ext cx="3638958" cy="24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03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53642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One-Transistor Dynamic RAM [Dennard, IBM]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2667000"/>
            <a:ext cx="3429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971800" y="2667000"/>
            <a:ext cx="2853287" cy="3962400"/>
            <a:chOff x="2574" y="1015"/>
            <a:chExt cx="1432" cy="2274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2694" y="1804"/>
              <a:ext cx="937" cy="450"/>
            </a:xfrm>
            <a:prstGeom prst="rect">
              <a:avLst/>
            </a:prstGeom>
            <a:solidFill>
              <a:srgbClr val="5F5F5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3032" y="2141"/>
              <a:ext cx="262" cy="113"/>
            </a:xfrm>
            <a:prstGeom prst="rect">
              <a:avLst/>
            </a:prstGeom>
            <a:solidFill>
              <a:srgbClr val="CC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694" y="2254"/>
              <a:ext cx="937" cy="300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2994" y="1466"/>
              <a:ext cx="451" cy="789"/>
            </a:xfrm>
            <a:custGeom>
              <a:avLst/>
              <a:gdLst/>
              <a:ahLst/>
              <a:cxnLst>
                <a:cxn ang="0">
                  <a:pos x="480" y="1008"/>
                </a:cxn>
                <a:cxn ang="0">
                  <a:pos x="432" y="432"/>
                </a:cxn>
                <a:cxn ang="0">
                  <a:pos x="0" y="432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36"/>
                </a:cxn>
                <a:cxn ang="0">
                  <a:pos x="480" y="336"/>
                </a:cxn>
                <a:cxn ang="0">
                  <a:pos x="480" y="0"/>
                </a:cxn>
                <a:cxn ang="0">
                  <a:pos x="576" y="0"/>
                </a:cxn>
                <a:cxn ang="0">
                  <a:pos x="576" y="1008"/>
                </a:cxn>
                <a:cxn ang="0">
                  <a:pos x="480" y="1008"/>
                </a:cxn>
              </a:cxnLst>
              <a:rect l="0" t="0" r="r" b="b"/>
              <a:pathLst>
                <a:path w="577" h="1009">
                  <a:moveTo>
                    <a:pt x="480" y="1008"/>
                  </a:moveTo>
                  <a:lnTo>
                    <a:pt x="432" y="432"/>
                  </a:lnTo>
                  <a:lnTo>
                    <a:pt x="0" y="43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336"/>
                  </a:lnTo>
                  <a:lnTo>
                    <a:pt x="480" y="336"/>
                  </a:lnTo>
                  <a:lnTo>
                    <a:pt x="480" y="0"/>
                  </a:lnTo>
                  <a:lnTo>
                    <a:pt x="576" y="0"/>
                  </a:lnTo>
                  <a:lnTo>
                    <a:pt x="576" y="1008"/>
                  </a:lnTo>
                  <a:lnTo>
                    <a:pt x="480" y="1008"/>
                  </a:lnTo>
                </a:path>
              </a:pathLst>
            </a:custGeom>
            <a:solidFill>
              <a:srgbClr val="66CCFF"/>
            </a:solidFill>
            <a:ln w="12700" cap="rnd" cmpd="sng">
              <a:solidFill>
                <a:srgbClr val="66CCFF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294" y="2254"/>
              <a:ext cx="263" cy="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4"/>
                </a:cxn>
                <a:cxn ang="0">
                  <a:pos x="288" y="144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7" h="145">
                  <a:moveTo>
                    <a:pt x="0" y="0"/>
                  </a:moveTo>
                  <a:lnTo>
                    <a:pt x="48" y="144"/>
                  </a:lnTo>
                  <a:lnTo>
                    <a:pt x="288" y="144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rgbClr val="00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769" y="2254"/>
              <a:ext cx="263" cy="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4"/>
                </a:cxn>
                <a:cxn ang="0">
                  <a:pos x="288" y="144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7" h="145">
                  <a:moveTo>
                    <a:pt x="0" y="0"/>
                  </a:moveTo>
                  <a:lnTo>
                    <a:pt x="48" y="144"/>
                  </a:lnTo>
                  <a:lnTo>
                    <a:pt x="288" y="144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rgbClr val="00FFFF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3032" y="2254"/>
              <a:ext cx="262" cy="0"/>
            </a:xfrm>
            <a:prstGeom prst="line">
              <a:avLst/>
            </a:prstGeom>
            <a:noFill/>
            <a:ln w="50800">
              <a:solidFill>
                <a:srgbClr val="868686"/>
              </a:solidFill>
              <a:round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2694" y="1466"/>
              <a:ext cx="938" cy="339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384" y="432"/>
                </a:cxn>
                <a:cxn ang="0">
                  <a:pos x="384" y="0"/>
                </a:cxn>
                <a:cxn ang="0">
                  <a:pos x="480" y="0"/>
                </a:cxn>
                <a:cxn ang="0">
                  <a:pos x="480" y="336"/>
                </a:cxn>
                <a:cxn ang="0">
                  <a:pos x="864" y="336"/>
                </a:cxn>
                <a:cxn ang="0">
                  <a:pos x="864" y="0"/>
                </a:cxn>
                <a:cxn ang="0">
                  <a:pos x="960" y="0"/>
                </a:cxn>
                <a:cxn ang="0">
                  <a:pos x="960" y="432"/>
                </a:cxn>
                <a:cxn ang="0">
                  <a:pos x="1200" y="432"/>
                </a:cxn>
              </a:cxnLst>
              <a:rect l="0" t="0" r="r" b="b"/>
              <a:pathLst>
                <a:path w="1201" h="433">
                  <a:moveTo>
                    <a:pt x="0" y="432"/>
                  </a:moveTo>
                  <a:lnTo>
                    <a:pt x="384" y="432"/>
                  </a:lnTo>
                  <a:lnTo>
                    <a:pt x="384" y="0"/>
                  </a:lnTo>
                  <a:lnTo>
                    <a:pt x="480" y="0"/>
                  </a:lnTo>
                  <a:lnTo>
                    <a:pt x="480" y="336"/>
                  </a:lnTo>
                  <a:lnTo>
                    <a:pt x="864" y="336"/>
                  </a:lnTo>
                  <a:lnTo>
                    <a:pt x="864" y="0"/>
                  </a:lnTo>
                  <a:lnTo>
                    <a:pt x="960" y="0"/>
                  </a:lnTo>
                  <a:lnTo>
                    <a:pt x="960" y="432"/>
                  </a:lnTo>
                  <a:lnTo>
                    <a:pt x="1200" y="432"/>
                  </a:lnTo>
                </a:path>
              </a:pathLst>
            </a:custGeom>
            <a:noFill/>
            <a:ln w="762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2694" y="1429"/>
              <a:ext cx="938" cy="338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336" y="432"/>
                </a:cxn>
                <a:cxn ang="0">
                  <a:pos x="336" y="0"/>
                </a:cxn>
                <a:cxn ang="0">
                  <a:pos x="528" y="0"/>
                </a:cxn>
                <a:cxn ang="0">
                  <a:pos x="528" y="336"/>
                </a:cxn>
                <a:cxn ang="0">
                  <a:pos x="816" y="336"/>
                </a:cxn>
                <a:cxn ang="0">
                  <a:pos x="816" y="0"/>
                </a:cxn>
                <a:cxn ang="0">
                  <a:pos x="1008" y="0"/>
                </a:cxn>
                <a:cxn ang="0">
                  <a:pos x="1008" y="432"/>
                </a:cxn>
                <a:cxn ang="0">
                  <a:pos x="1200" y="432"/>
                </a:cxn>
              </a:cxnLst>
              <a:rect l="0" t="0" r="r" b="b"/>
              <a:pathLst>
                <a:path w="1201" h="433">
                  <a:moveTo>
                    <a:pt x="0" y="432"/>
                  </a:moveTo>
                  <a:lnTo>
                    <a:pt x="336" y="432"/>
                  </a:lnTo>
                  <a:lnTo>
                    <a:pt x="336" y="0"/>
                  </a:lnTo>
                  <a:lnTo>
                    <a:pt x="528" y="0"/>
                  </a:lnTo>
                  <a:lnTo>
                    <a:pt x="528" y="336"/>
                  </a:lnTo>
                  <a:lnTo>
                    <a:pt x="816" y="336"/>
                  </a:lnTo>
                  <a:lnTo>
                    <a:pt x="816" y="0"/>
                  </a:lnTo>
                  <a:lnTo>
                    <a:pt x="1008" y="0"/>
                  </a:lnTo>
                  <a:lnTo>
                    <a:pt x="1008" y="432"/>
                  </a:lnTo>
                  <a:lnTo>
                    <a:pt x="1200" y="432"/>
                  </a:lnTo>
                </a:path>
              </a:pathLst>
            </a:custGeom>
            <a:noFill/>
            <a:ln w="76200" cap="rnd" cmpd="sng">
              <a:solidFill>
                <a:srgbClr val="CC00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2574" y="1015"/>
              <a:ext cx="1214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dirty="0" err="1">
                  <a:solidFill>
                    <a:srgbClr val="CC00FF"/>
                  </a:solidFill>
                  <a:latin typeface="Calibri"/>
                  <a:cs typeface="Calibri"/>
                </a:rPr>
                <a:t>TiN</a:t>
              </a:r>
              <a:r>
                <a:rPr lang="en-US" sz="1800" b="1" dirty="0">
                  <a:solidFill>
                    <a:srgbClr val="CC00FF"/>
                  </a:solidFill>
                  <a:latin typeface="Calibri"/>
                  <a:cs typeface="Calibri"/>
                </a:rPr>
                <a:t> top electrode (V</a:t>
              </a:r>
              <a:r>
                <a:rPr lang="en-US" sz="1800" b="1" baseline="-25000" dirty="0">
                  <a:solidFill>
                    <a:srgbClr val="CC00FF"/>
                  </a:solidFill>
                  <a:latin typeface="Calibri"/>
                  <a:cs typeface="Calibri"/>
                </a:rPr>
                <a:t>REF</a:t>
              </a:r>
              <a:r>
                <a:rPr lang="en-US" sz="1800" b="1" dirty="0">
                  <a:solidFill>
                    <a:srgbClr val="CC00FF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2882" y="1167"/>
              <a:ext cx="112" cy="26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3173" y="1192"/>
              <a:ext cx="833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FF9900"/>
                  </a:solidFill>
                  <a:latin typeface="Calibri"/>
                  <a:cs typeface="Calibri"/>
                </a:rPr>
                <a:t>Ta</a:t>
              </a:r>
              <a:r>
                <a:rPr lang="en-US" sz="1800" b="1" baseline="-25000">
                  <a:solidFill>
                    <a:srgbClr val="FF9900"/>
                  </a:solidFill>
                  <a:latin typeface="Calibri"/>
                  <a:cs typeface="Calibri"/>
                </a:rPr>
                <a:t>2</a:t>
              </a:r>
              <a:r>
                <a:rPr lang="en-US" sz="1800" b="1">
                  <a:solidFill>
                    <a:srgbClr val="FF9900"/>
                  </a:solidFill>
                  <a:latin typeface="Calibri"/>
                  <a:cs typeface="Calibri"/>
                </a:rPr>
                <a:t>O</a:t>
              </a:r>
              <a:r>
                <a:rPr lang="en-US" sz="1800" b="1" baseline="-25000">
                  <a:solidFill>
                    <a:srgbClr val="FF9900"/>
                  </a:solidFill>
                  <a:latin typeface="Calibri"/>
                  <a:cs typeface="Calibri"/>
                </a:rPr>
                <a:t>5</a:t>
              </a:r>
              <a:r>
                <a:rPr lang="en-US" sz="1800" b="1">
                  <a:solidFill>
                    <a:srgbClr val="FF9900"/>
                  </a:solidFill>
                  <a:latin typeface="Calibri"/>
                  <a:cs typeface="Calibri"/>
                </a:rPr>
                <a:t> dielectric</a:t>
              </a: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 flipH="1">
              <a:off x="3444" y="1354"/>
              <a:ext cx="262" cy="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3210" y="2611"/>
              <a:ext cx="581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66CCFF"/>
                  </a:solidFill>
                  <a:latin typeface="Calibri"/>
                  <a:cs typeface="Calibri"/>
                </a:rPr>
                <a:t>W bottom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>
                  <a:solidFill>
                    <a:srgbClr val="66CCFF"/>
                  </a:solidFill>
                  <a:latin typeface="Calibri"/>
                  <a:cs typeface="Calibri"/>
                </a:rPr>
                <a:t>electrode</a:t>
              </a: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 flipH="1" flipV="1">
              <a:off x="3406" y="2066"/>
              <a:ext cx="113" cy="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2687" y="2618"/>
              <a:ext cx="345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CC0000"/>
                  </a:solidFill>
                  <a:latin typeface="Calibri"/>
                  <a:cs typeface="Calibri"/>
                </a:rPr>
                <a:t>poly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CC0000"/>
                  </a:solidFill>
                  <a:latin typeface="Calibri"/>
                  <a:cs typeface="Calibri"/>
                </a:rPr>
                <a:t>word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800" b="1" dirty="0">
                  <a:solidFill>
                    <a:srgbClr val="CC0000"/>
                  </a:solidFill>
                  <a:latin typeface="Calibri"/>
                  <a:cs typeface="Calibri"/>
                </a:rPr>
                <a:t>line</a:t>
              </a: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 flipV="1">
              <a:off x="2994" y="2216"/>
              <a:ext cx="112" cy="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3062" y="2954"/>
              <a:ext cx="790" cy="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1400" b="1">
                  <a:solidFill>
                    <a:srgbClr val="000000"/>
                  </a:solidFill>
                  <a:latin typeface="Verdana" charset="0"/>
                </a:rPr>
                <a:t>access transistor</a:t>
              </a:r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 flipV="1">
              <a:off x="3181" y="2254"/>
              <a:ext cx="0" cy="7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</p:grpSp>
      <p:grpSp>
        <p:nvGrpSpPr>
          <p:cNvPr id="29" name="Group 3"/>
          <p:cNvGrpSpPr/>
          <p:nvPr/>
        </p:nvGrpSpPr>
        <p:grpSpPr>
          <a:xfrm>
            <a:off x="304800" y="1219200"/>
            <a:ext cx="4751388" cy="3824701"/>
            <a:chOff x="304800" y="1052099"/>
            <a:chExt cx="4751388" cy="3824701"/>
          </a:xfrm>
        </p:grpSpPr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709613" y="1360488"/>
              <a:ext cx="2039937" cy="159543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C0128"/>
                </a:solidFill>
              </a:endParaRPr>
            </a:p>
          </p:txBody>
        </p:sp>
        <p:grpSp>
          <p:nvGrpSpPr>
            <p:cNvPr id="31" name="Group 51"/>
            <p:cNvGrpSpPr/>
            <p:nvPr/>
          </p:nvGrpSpPr>
          <p:grpSpPr>
            <a:xfrm>
              <a:off x="304800" y="1052099"/>
              <a:ext cx="4751388" cy="3824701"/>
              <a:chOff x="304800" y="914400"/>
              <a:chExt cx="4751388" cy="3824701"/>
            </a:xfrm>
          </p:grpSpPr>
          <p:grpSp>
            <p:nvGrpSpPr>
              <p:cNvPr id="32" name="Group 26"/>
              <p:cNvGrpSpPr>
                <a:grpSpLocks/>
              </p:cNvGrpSpPr>
              <p:nvPr/>
            </p:nvGrpSpPr>
            <p:grpSpPr bwMode="auto">
              <a:xfrm>
                <a:off x="1450975" y="1671638"/>
                <a:ext cx="930275" cy="444500"/>
                <a:chOff x="2352" y="1224"/>
                <a:chExt cx="481" cy="241"/>
              </a:xfrm>
            </p:grpSpPr>
            <p:sp>
              <p:nvSpPr>
                <p:cNvPr id="51" name="Freeform 27"/>
                <p:cNvSpPr>
                  <a:spLocks/>
                </p:cNvSpPr>
                <p:nvPr/>
              </p:nvSpPr>
              <p:spPr bwMode="auto">
                <a:xfrm>
                  <a:off x="2352" y="1384"/>
                  <a:ext cx="481" cy="81"/>
                </a:xfrm>
                <a:custGeom>
                  <a:avLst/>
                  <a:gdLst/>
                  <a:ahLst/>
                  <a:cxnLst>
                    <a:cxn ang="0">
                      <a:pos x="480" y="80"/>
                    </a:cxn>
                    <a:cxn ang="0">
                      <a:pos x="320" y="80"/>
                    </a:cxn>
                    <a:cxn ang="0">
                      <a:pos x="320" y="0"/>
                    </a:cxn>
                    <a:cxn ang="0">
                      <a:pos x="160" y="0"/>
                    </a:cxn>
                    <a:cxn ang="0">
                      <a:pos x="160" y="80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w="481" h="81">
                      <a:moveTo>
                        <a:pt x="480" y="80"/>
                      </a:moveTo>
                      <a:lnTo>
                        <a:pt x="320" y="80"/>
                      </a:lnTo>
                      <a:lnTo>
                        <a:pt x="320" y="0"/>
                      </a:lnTo>
                      <a:lnTo>
                        <a:pt x="160" y="0"/>
                      </a:lnTo>
                      <a:lnTo>
                        <a:pt x="160" y="80"/>
                      </a:lnTo>
                      <a:lnTo>
                        <a:pt x="0" y="80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52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2512" y="1344"/>
                  <a:ext cx="16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53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2592" y="1224"/>
                  <a:ext cx="0" cy="1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33" name="Line 30"/>
              <p:cNvSpPr>
                <a:spLocks noChangeShapeType="1"/>
              </p:cNvSpPr>
              <p:nvPr/>
            </p:nvSpPr>
            <p:spPr bwMode="auto">
              <a:xfrm>
                <a:off x="1914525" y="1627188"/>
                <a:ext cx="0" cy="1762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4" name="Oval 31"/>
              <p:cNvSpPr>
                <a:spLocks noChangeArrowheads="1"/>
              </p:cNvSpPr>
              <p:nvPr/>
            </p:nvSpPr>
            <p:spPr bwMode="auto">
              <a:xfrm>
                <a:off x="2339975" y="2076450"/>
                <a:ext cx="77788" cy="7461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5" name="Oval 32"/>
              <p:cNvSpPr>
                <a:spLocks noChangeArrowheads="1"/>
              </p:cNvSpPr>
              <p:nvPr/>
            </p:nvSpPr>
            <p:spPr bwMode="auto">
              <a:xfrm>
                <a:off x="1876425" y="1589088"/>
                <a:ext cx="77788" cy="7461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6" name="Line 33"/>
              <p:cNvSpPr>
                <a:spLocks noChangeShapeType="1"/>
              </p:cNvSpPr>
              <p:nvPr/>
            </p:nvSpPr>
            <p:spPr bwMode="auto">
              <a:xfrm>
                <a:off x="2378075" y="1273175"/>
                <a:ext cx="0" cy="20367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7" name="Line 34"/>
              <p:cNvSpPr>
                <a:spLocks noChangeShapeType="1"/>
              </p:cNvSpPr>
              <p:nvPr/>
            </p:nvSpPr>
            <p:spPr bwMode="auto">
              <a:xfrm>
                <a:off x="657225" y="1622425"/>
                <a:ext cx="2370138" cy="47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8" name="Rectangle 35"/>
              <p:cNvSpPr>
                <a:spLocks noChangeArrowheads="1"/>
              </p:cNvSpPr>
              <p:nvPr/>
            </p:nvSpPr>
            <p:spPr bwMode="auto">
              <a:xfrm>
                <a:off x="874713" y="914400"/>
                <a:ext cx="1682251" cy="375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>
                    <a:solidFill>
                      <a:srgbClr val="000000"/>
                    </a:solidFill>
                    <a:latin typeface="Calibri"/>
                    <a:cs typeface="Calibri"/>
                  </a:rPr>
                  <a:t>1-T DRAM Cell</a:t>
                </a:r>
              </a:p>
            </p:txBody>
          </p:sp>
          <p:grpSp>
            <p:nvGrpSpPr>
              <p:cNvPr id="39" name="Group 36"/>
              <p:cNvGrpSpPr>
                <a:grpSpLocks/>
              </p:cNvGrpSpPr>
              <p:nvPr/>
            </p:nvGrpSpPr>
            <p:grpSpPr bwMode="auto">
              <a:xfrm>
                <a:off x="1265238" y="2098675"/>
                <a:ext cx="371475" cy="177800"/>
                <a:chOff x="2256" y="1456"/>
                <a:chExt cx="192" cy="96"/>
              </a:xfrm>
            </p:grpSpPr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auto">
                <a:xfrm>
                  <a:off x="2352" y="1456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auto">
                <a:xfrm>
                  <a:off x="2256" y="1552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40" name="Group 39"/>
              <p:cNvGrpSpPr>
                <a:grpSpLocks/>
              </p:cNvGrpSpPr>
              <p:nvPr/>
            </p:nvGrpSpPr>
            <p:grpSpPr bwMode="auto">
              <a:xfrm>
                <a:off x="1265238" y="2365375"/>
                <a:ext cx="371475" cy="176213"/>
                <a:chOff x="2256" y="1600"/>
                <a:chExt cx="192" cy="96"/>
              </a:xfrm>
            </p:grpSpPr>
            <p:sp>
              <p:nvSpPr>
                <p:cNvPr id="47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352" y="1600"/>
                  <a:ext cx="0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48" name="Line 41"/>
                <p:cNvSpPr>
                  <a:spLocks noChangeShapeType="1"/>
                </p:cNvSpPr>
                <p:nvPr/>
              </p:nvSpPr>
              <p:spPr bwMode="auto">
                <a:xfrm>
                  <a:off x="2256" y="1600"/>
                  <a:ext cx="19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solidFill>
                      <a:srgbClr val="FC0128"/>
                    </a:solidFill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41" name="Rectangle 42"/>
              <p:cNvSpPr>
                <a:spLocks noChangeArrowheads="1"/>
              </p:cNvSpPr>
              <p:nvPr/>
            </p:nvSpPr>
            <p:spPr bwMode="auto">
              <a:xfrm>
                <a:off x="2971800" y="1447800"/>
                <a:ext cx="728715" cy="375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>
                    <a:solidFill>
                      <a:srgbClr val="000000"/>
                    </a:solidFill>
                    <a:latin typeface="Calibri"/>
                    <a:cs typeface="Calibri"/>
                  </a:rPr>
                  <a:t>word</a:t>
                </a:r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auto">
              <a:xfrm>
                <a:off x="2081213" y="3306763"/>
                <a:ext cx="465472" cy="375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>
                    <a:solidFill>
                      <a:srgbClr val="000000"/>
                    </a:solidFill>
                    <a:latin typeface="Calibri"/>
                    <a:cs typeface="Calibri"/>
                  </a:rPr>
                  <a:t>bit</a:t>
                </a:r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auto">
              <a:xfrm>
                <a:off x="2971800" y="1905000"/>
                <a:ext cx="2084388" cy="409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>
                    <a:solidFill>
                      <a:srgbClr val="000000"/>
                    </a:solidFill>
                    <a:latin typeface="Calibri"/>
                    <a:cs typeface="Calibri"/>
                  </a:rPr>
                  <a:t>access transistor</a:t>
                </a:r>
              </a:p>
            </p:txBody>
          </p:sp>
          <p:sp>
            <p:nvSpPr>
              <p:cNvPr id="44" name="Line 45"/>
              <p:cNvSpPr>
                <a:spLocks noChangeShapeType="1"/>
              </p:cNvSpPr>
              <p:nvPr/>
            </p:nvSpPr>
            <p:spPr bwMode="auto">
              <a:xfrm flipH="1" flipV="1">
                <a:off x="2100263" y="1889125"/>
                <a:ext cx="835025" cy="1762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5" name="Rectangle 46"/>
              <p:cNvSpPr>
                <a:spLocks noChangeArrowheads="1"/>
              </p:cNvSpPr>
              <p:nvPr/>
            </p:nvSpPr>
            <p:spPr bwMode="auto">
              <a:xfrm>
                <a:off x="304800" y="3810000"/>
                <a:ext cx="2590800" cy="9291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cs typeface="Calibri"/>
                  </a:rPr>
                  <a:t>Storage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Calibri"/>
                    <a:cs typeface="Calibri"/>
                  </a:rPr>
                  <a:t>capacitor (FET gate, trench, stack)</a:t>
                </a:r>
              </a:p>
            </p:txBody>
          </p:sp>
          <p:sp>
            <p:nvSpPr>
              <p:cNvPr id="46" name="Line 47"/>
              <p:cNvSpPr>
                <a:spLocks noChangeShapeType="1"/>
              </p:cNvSpPr>
              <p:nvPr/>
            </p:nvSpPr>
            <p:spPr bwMode="auto">
              <a:xfrm flipV="1">
                <a:off x="987425" y="2424113"/>
                <a:ext cx="185738" cy="13255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54" name="Rectangle 48"/>
          <p:cNvSpPr>
            <a:spLocks noChangeArrowheads="1"/>
          </p:cNvSpPr>
          <p:nvPr/>
        </p:nvSpPr>
        <p:spPr bwMode="auto">
          <a:xfrm>
            <a:off x="1154113" y="2838450"/>
            <a:ext cx="588962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Verdana" charset="0"/>
              </a:rPr>
              <a:t>V</a:t>
            </a:r>
            <a:r>
              <a:rPr lang="en-US" baseline="-25000">
                <a:solidFill>
                  <a:srgbClr val="000000"/>
                </a:solidFill>
                <a:latin typeface="Verdana" charset="0"/>
              </a:rPr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412606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Modern DRAM Structure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1244600"/>
            <a:ext cx="8221186" cy="5486400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5334000" y="64886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[Samsung, sub-70nm DRAM, 2004]</a:t>
            </a:r>
          </a:p>
        </p:txBody>
      </p:sp>
    </p:spTree>
    <p:extLst>
      <p:ext uri="{BB962C8B-B14F-4D97-AF65-F5344CB8AC3E}">
        <p14:creationId xmlns:p14="http://schemas.microsoft.com/office/powerpoint/2010/main" val="278793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DRAM Architecture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5217578"/>
            <a:ext cx="8495144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Bits stored in 2-dimensional arrays on chip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Modern chips have around 4-8 logical banks on each chip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each logical bank physically implemented as many smaller arrays</a:t>
            </a: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270000" y="1304351"/>
            <a:ext cx="6216650" cy="4030664"/>
            <a:chOff x="800" y="624"/>
            <a:chExt cx="3916" cy="2539"/>
          </a:xfrm>
        </p:grpSpPr>
        <p:sp useBgFill="1"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712" y="1123"/>
              <a:ext cx="407" cy="1108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 rot="16200000">
              <a:off x="1357" y="1444"/>
              <a:ext cx="1123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56127A"/>
                  </a:solidFill>
                  <a:latin typeface="Calibri"/>
                  <a:cs typeface="Calibri"/>
                </a:rPr>
                <a:t>Row Address Decoder</a:t>
              </a:r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2123" y="1239"/>
              <a:ext cx="163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2123" y="1478"/>
              <a:ext cx="163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13" name="Group 8"/>
            <p:cNvGrpSpPr>
              <a:grpSpLocks/>
            </p:cNvGrpSpPr>
            <p:nvPr/>
          </p:nvGrpSpPr>
          <p:grpSpPr bwMode="auto">
            <a:xfrm>
              <a:off x="2282" y="1239"/>
              <a:ext cx="155" cy="156"/>
              <a:chOff x="1776" y="1584"/>
              <a:chExt cx="188" cy="188"/>
            </a:xfrm>
          </p:grpSpPr>
          <p:sp useBgFill="1">
            <p:nvSpPr>
              <p:cNvPr id="137" name="Rectangle 9"/>
              <p:cNvSpPr>
                <a:spLocks noChangeArrowheads="1"/>
              </p:cNvSpPr>
              <p:nvPr/>
            </p:nvSpPr>
            <p:spPr bwMode="auto">
              <a:xfrm>
                <a:off x="1876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8" name="Line 10"/>
              <p:cNvSpPr>
                <a:spLocks noChangeShapeType="1"/>
              </p:cNvSpPr>
              <p:nvPr/>
            </p:nvSpPr>
            <p:spPr bwMode="auto">
              <a:xfrm flipV="1">
                <a:off x="1920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9" name="Line 11"/>
              <p:cNvSpPr>
                <a:spLocks noChangeShapeType="1"/>
              </p:cNvSpPr>
              <p:nvPr/>
            </p:nvSpPr>
            <p:spPr bwMode="auto">
              <a:xfrm flipH="1">
                <a:off x="1776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282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2520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759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998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3237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3475" y="1080"/>
              <a:ext cx="0" cy="1353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123" y="1717"/>
              <a:ext cx="163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grpSp>
          <p:nvGrpSpPr>
            <p:cNvPr id="21" name="Group 19"/>
            <p:cNvGrpSpPr>
              <a:grpSpLocks/>
            </p:cNvGrpSpPr>
            <p:nvPr/>
          </p:nvGrpSpPr>
          <p:grpSpPr bwMode="auto">
            <a:xfrm>
              <a:off x="2282" y="1478"/>
              <a:ext cx="155" cy="156"/>
              <a:chOff x="1776" y="1872"/>
              <a:chExt cx="188" cy="188"/>
            </a:xfrm>
          </p:grpSpPr>
          <p:sp useBgFill="1">
            <p:nvSpPr>
              <p:cNvPr id="134" name="Rectangle 20"/>
              <p:cNvSpPr>
                <a:spLocks noChangeArrowheads="1"/>
              </p:cNvSpPr>
              <p:nvPr/>
            </p:nvSpPr>
            <p:spPr bwMode="auto">
              <a:xfrm>
                <a:off x="1876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5" name="Line 21"/>
              <p:cNvSpPr>
                <a:spLocks noChangeShapeType="1"/>
              </p:cNvSpPr>
              <p:nvPr/>
            </p:nvSpPr>
            <p:spPr bwMode="auto">
              <a:xfrm flipV="1">
                <a:off x="1920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6" name="Line 22"/>
              <p:cNvSpPr>
                <a:spLocks noChangeShapeType="1"/>
              </p:cNvSpPr>
              <p:nvPr/>
            </p:nvSpPr>
            <p:spPr bwMode="auto">
              <a:xfrm flipH="1">
                <a:off x="1776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22" name="Group 23"/>
            <p:cNvGrpSpPr>
              <a:grpSpLocks/>
            </p:cNvGrpSpPr>
            <p:nvPr/>
          </p:nvGrpSpPr>
          <p:grpSpPr bwMode="auto">
            <a:xfrm>
              <a:off x="2282" y="1717"/>
              <a:ext cx="155" cy="156"/>
              <a:chOff x="1776" y="2160"/>
              <a:chExt cx="188" cy="188"/>
            </a:xfrm>
          </p:grpSpPr>
          <p:sp useBgFill="1">
            <p:nvSpPr>
              <p:cNvPr id="131" name="Rectangle 24"/>
              <p:cNvSpPr>
                <a:spLocks noChangeArrowheads="1"/>
              </p:cNvSpPr>
              <p:nvPr/>
            </p:nvSpPr>
            <p:spPr bwMode="auto">
              <a:xfrm>
                <a:off x="1876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2" name="Line 25"/>
              <p:cNvSpPr>
                <a:spLocks noChangeShapeType="1"/>
              </p:cNvSpPr>
              <p:nvPr/>
            </p:nvSpPr>
            <p:spPr bwMode="auto">
              <a:xfrm flipV="1">
                <a:off x="1920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3" name="Line 26"/>
              <p:cNvSpPr>
                <a:spLocks noChangeShapeType="1"/>
              </p:cNvSpPr>
              <p:nvPr/>
            </p:nvSpPr>
            <p:spPr bwMode="auto">
              <a:xfrm flipH="1">
                <a:off x="1776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23" name="Group 27"/>
            <p:cNvGrpSpPr>
              <a:grpSpLocks/>
            </p:cNvGrpSpPr>
            <p:nvPr/>
          </p:nvGrpSpPr>
          <p:grpSpPr bwMode="auto">
            <a:xfrm>
              <a:off x="2282" y="1955"/>
              <a:ext cx="155" cy="156"/>
              <a:chOff x="1776" y="2448"/>
              <a:chExt cx="188" cy="188"/>
            </a:xfrm>
          </p:grpSpPr>
          <p:sp useBgFill="1">
            <p:nvSpPr>
              <p:cNvPr id="128" name="Rectangle 28"/>
              <p:cNvSpPr>
                <a:spLocks noChangeArrowheads="1"/>
              </p:cNvSpPr>
              <p:nvPr/>
            </p:nvSpPr>
            <p:spPr bwMode="auto">
              <a:xfrm>
                <a:off x="1876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9" name="Line 29"/>
              <p:cNvSpPr>
                <a:spLocks noChangeShapeType="1"/>
              </p:cNvSpPr>
              <p:nvPr/>
            </p:nvSpPr>
            <p:spPr bwMode="auto">
              <a:xfrm flipV="1">
                <a:off x="1920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0" name="Line 30"/>
              <p:cNvSpPr>
                <a:spLocks noChangeShapeType="1"/>
              </p:cNvSpPr>
              <p:nvPr/>
            </p:nvSpPr>
            <p:spPr bwMode="auto">
              <a:xfrm flipH="1">
                <a:off x="1776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24" name="Group 31"/>
            <p:cNvGrpSpPr>
              <a:grpSpLocks/>
            </p:cNvGrpSpPr>
            <p:nvPr/>
          </p:nvGrpSpPr>
          <p:grpSpPr bwMode="auto">
            <a:xfrm>
              <a:off x="2520" y="1239"/>
              <a:ext cx="156" cy="156"/>
              <a:chOff x="2064" y="1584"/>
              <a:chExt cx="188" cy="188"/>
            </a:xfrm>
          </p:grpSpPr>
          <p:sp useBgFill="1">
            <p:nvSpPr>
              <p:cNvPr id="125" name="Rectangle 32"/>
              <p:cNvSpPr>
                <a:spLocks noChangeArrowheads="1"/>
              </p:cNvSpPr>
              <p:nvPr/>
            </p:nvSpPr>
            <p:spPr bwMode="auto">
              <a:xfrm>
                <a:off x="2164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6" name="Line 33"/>
              <p:cNvSpPr>
                <a:spLocks noChangeShapeType="1"/>
              </p:cNvSpPr>
              <p:nvPr/>
            </p:nvSpPr>
            <p:spPr bwMode="auto">
              <a:xfrm flipV="1">
                <a:off x="2208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7" name="Line 34"/>
              <p:cNvSpPr>
                <a:spLocks noChangeShapeType="1"/>
              </p:cNvSpPr>
              <p:nvPr/>
            </p:nvSpPr>
            <p:spPr bwMode="auto">
              <a:xfrm flipH="1">
                <a:off x="2064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25" name="Group 35"/>
            <p:cNvGrpSpPr>
              <a:grpSpLocks/>
            </p:cNvGrpSpPr>
            <p:nvPr/>
          </p:nvGrpSpPr>
          <p:grpSpPr bwMode="auto">
            <a:xfrm>
              <a:off x="2520" y="1478"/>
              <a:ext cx="156" cy="156"/>
              <a:chOff x="2064" y="1872"/>
              <a:chExt cx="188" cy="188"/>
            </a:xfrm>
          </p:grpSpPr>
          <p:sp useBgFill="1">
            <p:nvSpPr>
              <p:cNvPr id="122" name="Rectangle 36"/>
              <p:cNvSpPr>
                <a:spLocks noChangeArrowheads="1"/>
              </p:cNvSpPr>
              <p:nvPr/>
            </p:nvSpPr>
            <p:spPr bwMode="auto">
              <a:xfrm>
                <a:off x="2164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3" name="Line 37"/>
              <p:cNvSpPr>
                <a:spLocks noChangeShapeType="1"/>
              </p:cNvSpPr>
              <p:nvPr/>
            </p:nvSpPr>
            <p:spPr bwMode="auto">
              <a:xfrm flipV="1">
                <a:off x="2208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4" name="Line 38"/>
              <p:cNvSpPr>
                <a:spLocks noChangeShapeType="1"/>
              </p:cNvSpPr>
              <p:nvPr/>
            </p:nvSpPr>
            <p:spPr bwMode="auto">
              <a:xfrm flipH="1">
                <a:off x="2064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26" name="Group 39"/>
            <p:cNvGrpSpPr>
              <a:grpSpLocks/>
            </p:cNvGrpSpPr>
            <p:nvPr/>
          </p:nvGrpSpPr>
          <p:grpSpPr bwMode="auto">
            <a:xfrm>
              <a:off x="2520" y="1717"/>
              <a:ext cx="156" cy="156"/>
              <a:chOff x="2064" y="2160"/>
              <a:chExt cx="188" cy="188"/>
            </a:xfrm>
          </p:grpSpPr>
          <p:sp useBgFill="1">
            <p:nvSpPr>
              <p:cNvPr id="119" name="Rectangle 40"/>
              <p:cNvSpPr>
                <a:spLocks noChangeArrowheads="1"/>
              </p:cNvSpPr>
              <p:nvPr/>
            </p:nvSpPr>
            <p:spPr bwMode="auto">
              <a:xfrm>
                <a:off x="2164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0" name="Line 41"/>
              <p:cNvSpPr>
                <a:spLocks noChangeShapeType="1"/>
              </p:cNvSpPr>
              <p:nvPr/>
            </p:nvSpPr>
            <p:spPr bwMode="auto">
              <a:xfrm flipV="1">
                <a:off x="2208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21" name="Line 42"/>
              <p:cNvSpPr>
                <a:spLocks noChangeShapeType="1"/>
              </p:cNvSpPr>
              <p:nvPr/>
            </p:nvSpPr>
            <p:spPr bwMode="auto">
              <a:xfrm flipH="1">
                <a:off x="2064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27" name="Group 43"/>
            <p:cNvGrpSpPr>
              <a:grpSpLocks/>
            </p:cNvGrpSpPr>
            <p:nvPr/>
          </p:nvGrpSpPr>
          <p:grpSpPr bwMode="auto">
            <a:xfrm>
              <a:off x="2520" y="1955"/>
              <a:ext cx="156" cy="156"/>
              <a:chOff x="2064" y="2448"/>
              <a:chExt cx="188" cy="188"/>
            </a:xfrm>
          </p:grpSpPr>
          <p:sp useBgFill="1">
            <p:nvSpPr>
              <p:cNvPr id="116" name="Rectangle 44"/>
              <p:cNvSpPr>
                <a:spLocks noChangeArrowheads="1"/>
              </p:cNvSpPr>
              <p:nvPr/>
            </p:nvSpPr>
            <p:spPr bwMode="auto">
              <a:xfrm>
                <a:off x="2164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17" name="Line 45"/>
              <p:cNvSpPr>
                <a:spLocks noChangeShapeType="1"/>
              </p:cNvSpPr>
              <p:nvPr/>
            </p:nvSpPr>
            <p:spPr bwMode="auto">
              <a:xfrm flipV="1">
                <a:off x="2208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18" name="Line 46"/>
              <p:cNvSpPr>
                <a:spLocks noChangeShapeType="1"/>
              </p:cNvSpPr>
              <p:nvPr/>
            </p:nvSpPr>
            <p:spPr bwMode="auto">
              <a:xfrm flipH="1">
                <a:off x="2064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28" name="Group 47"/>
            <p:cNvGrpSpPr>
              <a:grpSpLocks/>
            </p:cNvGrpSpPr>
            <p:nvPr/>
          </p:nvGrpSpPr>
          <p:grpSpPr bwMode="auto">
            <a:xfrm>
              <a:off x="2759" y="1239"/>
              <a:ext cx="156" cy="156"/>
              <a:chOff x="2352" y="1584"/>
              <a:chExt cx="188" cy="188"/>
            </a:xfrm>
          </p:grpSpPr>
          <p:sp useBgFill="1">
            <p:nvSpPr>
              <p:cNvPr id="113" name="Rectangle 48"/>
              <p:cNvSpPr>
                <a:spLocks noChangeArrowheads="1"/>
              </p:cNvSpPr>
              <p:nvPr/>
            </p:nvSpPr>
            <p:spPr bwMode="auto">
              <a:xfrm>
                <a:off x="2452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14" name="Line 49"/>
              <p:cNvSpPr>
                <a:spLocks noChangeShapeType="1"/>
              </p:cNvSpPr>
              <p:nvPr/>
            </p:nvSpPr>
            <p:spPr bwMode="auto">
              <a:xfrm flipV="1">
                <a:off x="2496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15" name="Line 50"/>
              <p:cNvSpPr>
                <a:spLocks noChangeShapeType="1"/>
              </p:cNvSpPr>
              <p:nvPr/>
            </p:nvSpPr>
            <p:spPr bwMode="auto">
              <a:xfrm flipH="1">
                <a:off x="2352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29" name="Group 51"/>
            <p:cNvGrpSpPr>
              <a:grpSpLocks/>
            </p:cNvGrpSpPr>
            <p:nvPr/>
          </p:nvGrpSpPr>
          <p:grpSpPr bwMode="auto">
            <a:xfrm>
              <a:off x="2759" y="1478"/>
              <a:ext cx="156" cy="156"/>
              <a:chOff x="2352" y="1872"/>
              <a:chExt cx="188" cy="188"/>
            </a:xfrm>
          </p:grpSpPr>
          <p:sp useBgFill="1">
            <p:nvSpPr>
              <p:cNvPr id="110" name="Rectangle 52"/>
              <p:cNvSpPr>
                <a:spLocks noChangeArrowheads="1"/>
              </p:cNvSpPr>
              <p:nvPr/>
            </p:nvSpPr>
            <p:spPr bwMode="auto">
              <a:xfrm>
                <a:off x="2452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11" name="Line 53"/>
              <p:cNvSpPr>
                <a:spLocks noChangeShapeType="1"/>
              </p:cNvSpPr>
              <p:nvPr/>
            </p:nvSpPr>
            <p:spPr bwMode="auto">
              <a:xfrm flipV="1">
                <a:off x="2496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12" name="Line 54"/>
              <p:cNvSpPr>
                <a:spLocks noChangeShapeType="1"/>
              </p:cNvSpPr>
              <p:nvPr/>
            </p:nvSpPr>
            <p:spPr bwMode="auto">
              <a:xfrm flipH="1">
                <a:off x="2352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0" name="Group 55"/>
            <p:cNvGrpSpPr>
              <a:grpSpLocks/>
            </p:cNvGrpSpPr>
            <p:nvPr/>
          </p:nvGrpSpPr>
          <p:grpSpPr bwMode="auto">
            <a:xfrm>
              <a:off x="2759" y="1717"/>
              <a:ext cx="156" cy="156"/>
              <a:chOff x="2352" y="2160"/>
              <a:chExt cx="188" cy="188"/>
            </a:xfrm>
          </p:grpSpPr>
          <p:sp useBgFill="1">
            <p:nvSpPr>
              <p:cNvPr id="107" name="Rectangle 56"/>
              <p:cNvSpPr>
                <a:spLocks noChangeArrowheads="1"/>
              </p:cNvSpPr>
              <p:nvPr/>
            </p:nvSpPr>
            <p:spPr bwMode="auto">
              <a:xfrm>
                <a:off x="2452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8" name="Line 57"/>
              <p:cNvSpPr>
                <a:spLocks noChangeShapeType="1"/>
              </p:cNvSpPr>
              <p:nvPr/>
            </p:nvSpPr>
            <p:spPr bwMode="auto">
              <a:xfrm flipV="1">
                <a:off x="2496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9" name="Line 58"/>
              <p:cNvSpPr>
                <a:spLocks noChangeShapeType="1"/>
              </p:cNvSpPr>
              <p:nvPr/>
            </p:nvSpPr>
            <p:spPr bwMode="auto">
              <a:xfrm flipH="1">
                <a:off x="2352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1" name="Group 59"/>
            <p:cNvGrpSpPr>
              <a:grpSpLocks/>
            </p:cNvGrpSpPr>
            <p:nvPr/>
          </p:nvGrpSpPr>
          <p:grpSpPr bwMode="auto">
            <a:xfrm>
              <a:off x="2759" y="1955"/>
              <a:ext cx="156" cy="156"/>
              <a:chOff x="2352" y="2448"/>
              <a:chExt cx="188" cy="188"/>
            </a:xfrm>
          </p:grpSpPr>
          <p:sp useBgFill="1">
            <p:nvSpPr>
              <p:cNvPr id="104" name="Rectangle 60"/>
              <p:cNvSpPr>
                <a:spLocks noChangeArrowheads="1"/>
              </p:cNvSpPr>
              <p:nvPr/>
            </p:nvSpPr>
            <p:spPr bwMode="auto">
              <a:xfrm>
                <a:off x="2452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5" name="Line 61"/>
              <p:cNvSpPr>
                <a:spLocks noChangeShapeType="1"/>
              </p:cNvSpPr>
              <p:nvPr/>
            </p:nvSpPr>
            <p:spPr bwMode="auto">
              <a:xfrm flipV="1">
                <a:off x="2496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6" name="Line 62"/>
              <p:cNvSpPr>
                <a:spLocks noChangeShapeType="1"/>
              </p:cNvSpPr>
              <p:nvPr/>
            </p:nvSpPr>
            <p:spPr bwMode="auto">
              <a:xfrm flipH="1">
                <a:off x="2352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2" name="Group 63"/>
            <p:cNvGrpSpPr>
              <a:grpSpLocks/>
            </p:cNvGrpSpPr>
            <p:nvPr/>
          </p:nvGrpSpPr>
          <p:grpSpPr bwMode="auto">
            <a:xfrm>
              <a:off x="2998" y="1239"/>
              <a:ext cx="156" cy="156"/>
              <a:chOff x="2640" y="1584"/>
              <a:chExt cx="188" cy="188"/>
            </a:xfrm>
          </p:grpSpPr>
          <p:sp useBgFill="1">
            <p:nvSpPr>
              <p:cNvPr id="101" name="Rectangle 64"/>
              <p:cNvSpPr>
                <a:spLocks noChangeArrowheads="1"/>
              </p:cNvSpPr>
              <p:nvPr/>
            </p:nvSpPr>
            <p:spPr bwMode="auto">
              <a:xfrm>
                <a:off x="2740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2" name="Line 65"/>
              <p:cNvSpPr>
                <a:spLocks noChangeShapeType="1"/>
              </p:cNvSpPr>
              <p:nvPr/>
            </p:nvSpPr>
            <p:spPr bwMode="auto">
              <a:xfrm flipV="1">
                <a:off x="2784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3" name="Line 66"/>
              <p:cNvSpPr>
                <a:spLocks noChangeShapeType="1"/>
              </p:cNvSpPr>
              <p:nvPr/>
            </p:nvSpPr>
            <p:spPr bwMode="auto">
              <a:xfrm flipH="1">
                <a:off x="2640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3" name="Group 67"/>
            <p:cNvGrpSpPr>
              <a:grpSpLocks/>
            </p:cNvGrpSpPr>
            <p:nvPr/>
          </p:nvGrpSpPr>
          <p:grpSpPr bwMode="auto">
            <a:xfrm>
              <a:off x="2998" y="1478"/>
              <a:ext cx="156" cy="156"/>
              <a:chOff x="2640" y="1872"/>
              <a:chExt cx="188" cy="188"/>
            </a:xfrm>
          </p:grpSpPr>
          <p:sp useBgFill="1">
            <p:nvSpPr>
              <p:cNvPr id="98" name="Rectangle 68"/>
              <p:cNvSpPr>
                <a:spLocks noChangeArrowheads="1"/>
              </p:cNvSpPr>
              <p:nvPr/>
            </p:nvSpPr>
            <p:spPr bwMode="auto">
              <a:xfrm>
                <a:off x="2740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9" name="Line 69"/>
              <p:cNvSpPr>
                <a:spLocks noChangeShapeType="1"/>
              </p:cNvSpPr>
              <p:nvPr/>
            </p:nvSpPr>
            <p:spPr bwMode="auto">
              <a:xfrm flipV="1">
                <a:off x="2784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0" name="Line 70"/>
              <p:cNvSpPr>
                <a:spLocks noChangeShapeType="1"/>
              </p:cNvSpPr>
              <p:nvPr/>
            </p:nvSpPr>
            <p:spPr bwMode="auto">
              <a:xfrm flipH="1">
                <a:off x="2640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4" name="Group 71"/>
            <p:cNvGrpSpPr>
              <a:grpSpLocks/>
            </p:cNvGrpSpPr>
            <p:nvPr/>
          </p:nvGrpSpPr>
          <p:grpSpPr bwMode="auto">
            <a:xfrm>
              <a:off x="2998" y="1717"/>
              <a:ext cx="156" cy="156"/>
              <a:chOff x="2640" y="2160"/>
              <a:chExt cx="188" cy="188"/>
            </a:xfrm>
          </p:grpSpPr>
          <p:sp useBgFill="1">
            <p:nvSpPr>
              <p:cNvPr id="95" name="Rectangle 72"/>
              <p:cNvSpPr>
                <a:spLocks noChangeArrowheads="1"/>
              </p:cNvSpPr>
              <p:nvPr/>
            </p:nvSpPr>
            <p:spPr bwMode="auto">
              <a:xfrm>
                <a:off x="2740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6" name="Line 73"/>
              <p:cNvSpPr>
                <a:spLocks noChangeShapeType="1"/>
              </p:cNvSpPr>
              <p:nvPr/>
            </p:nvSpPr>
            <p:spPr bwMode="auto">
              <a:xfrm flipV="1">
                <a:off x="2784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7" name="Line 74"/>
              <p:cNvSpPr>
                <a:spLocks noChangeShapeType="1"/>
              </p:cNvSpPr>
              <p:nvPr/>
            </p:nvSpPr>
            <p:spPr bwMode="auto">
              <a:xfrm flipH="1">
                <a:off x="2640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5" name="Group 75"/>
            <p:cNvGrpSpPr>
              <a:grpSpLocks/>
            </p:cNvGrpSpPr>
            <p:nvPr/>
          </p:nvGrpSpPr>
          <p:grpSpPr bwMode="auto">
            <a:xfrm>
              <a:off x="2998" y="1955"/>
              <a:ext cx="156" cy="156"/>
              <a:chOff x="2640" y="2448"/>
              <a:chExt cx="188" cy="188"/>
            </a:xfrm>
          </p:grpSpPr>
          <p:sp useBgFill="1">
            <p:nvSpPr>
              <p:cNvPr id="92" name="Rectangle 76"/>
              <p:cNvSpPr>
                <a:spLocks noChangeArrowheads="1"/>
              </p:cNvSpPr>
              <p:nvPr/>
            </p:nvSpPr>
            <p:spPr bwMode="auto">
              <a:xfrm>
                <a:off x="2740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3" name="Line 77"/>
              <p:cNvSpPr>
                <a:spLocks noChangeShapeType="1"/>
              </p:cNvSpPr>
              <p:nvPr/>
            </p:nvSpPr>
            <p:spPr bwMode="auto">
              <a:xfrm flipV="1">
                <a:off x="2784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4" name="Line 78"/>
              <p:cNvSpPr>
                <a:spLocks noChangeShapeType="1"/>
              </p:cNvSpPr>
              <p:nvPr/>
            </p:nvSpPr>
            <p:spPr bwMode="auto">
              <a:xfrm flipH="1">
                <a:off x="2640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6" name="Group 79"/>
            <p:cNvGrpSpPr>
              <a:grpSpLocks/>
            </p:cNvGrpSpPr>
            <p:nvPr/>
          </p:nvGrpSpPr>
          <p:grpSpPr bwMode="auto">
            <a:xfrm>
              <a:off x="3237" y="1239"/>
              <a:ext cx="155" cy="156"/>
              <a:chOff x="2928" y="1584"/>
              <a:chExt cx="188" cy="188"/>
            </a:xfrm>
          </p:grpSpPr>
          <p:sp useBgFill="1">
            <p:nvSpPr>
              <p:cNvPr id="89" name="Rectangle 80"/>
              <p:cNvSpPr>
                <a:spLocks noChangeArrowheads="1"/>
              </p:cNvSpPr>
              <p:nvPr/>
            </p:nvSpPr>
            <p:spPr bwMode="auto">
              <a:xfrm>
                <a:off x="3028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0" name="Line 81"/>
              <p:cNvSpPr>
                <a:spLocks noChangeShapeType="1"/>
              </p:cNvSpPr>
              <p:nvPr/>
            </p:nvSpPr>
            <p:spPr bwMode="auto">
              <a:xfrm flipV="1">
                <a:off x="3072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1" name="Line 82"/>
              <p:cNvSpPr>
                <a:spLocks noChangeShapeType="1"/>
              </p:cNvSpPr>
              <p:nvPr/>
            </p:nvSpPr>
            <p:spPr bwMode="auto">
              <a:xfrm flipH="1">
                <a:off x="2928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7" name="Group 83"/>
            <p:cNvGrpSpPr>
              <a:grpSpLocks/>
            </p:cNvGrpSpPr>
            <p:nvPr/>
          </p:nvGrpSpPr>
          <p:grpSpPr bwMode="auto">
            <a:xfrm>
              <a:off x="3237" y="1478"/>
              <a:ext cx="155" cy="156"/>
              <a:chOff x="2928" y="1872"/>
              <a:chExt cx="188" cy="188"/>
            </a:xfrm>
          </p:grpSpPr>
          <p:sp useBgFill="1">
            <p:nvSpPr>
              <p:cNvPr id="86" name="Rectangle 84"/>
              <p:cNvSpPr>
                <a:spLocks noChangeArrowheads="1"/>
              </p:cNvSpPr>
              <p:nvPr/>
            </p:nvSpPr>
            <p:spPr bwMode="auto">
              <a:xfrm>
                <a:off x="3028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7" name="Line 85"/>
              <p:cNvSpPr>
                <a:spLocks noChangeShapeType="1"/>
              </p:cNvSpPr>
              <p:nvPr/>
            </p:nvSpPr>
            <p:spPr bwMode="auto">
              <a:xfrm flipV="1">
                <a:off x="3072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8" name="Line 86"/>
              <p:cNvSpPr>
                <a:spLocks noChangeShapeType="1"/>
              </p:cNvSpPr>
              <p:nvPr/>
            </p:nvSpPr>
            <p:spPr bwMode="auto">
              <a:xfrm flipH="1">
                <a:off x="2928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8" name="Group 87"/>
            <p:cNvGrpSpPr>
              <a:grpSpLocks/>
            </p:cNvGrpSpPr>
            <p:nvPr/>
          </p:nvGrpSpPr>
          <p:grpSpPr bwMode="auto">
            <a:xfrm>
              <a:off x="3237" y="1717"/>
              <a:ext cx="155" cy="156"/>
              <a:chOff x="2928" y="2160"/>
              <a:chExt cx="188" cy="188"/>
            </a:xfrm>
          </p:grpSpPr>
          <p:sp useBgFill="1">
            <p:nvSpPr>
              <p:cNvPr id="83" name="Rectangle 88"/>
              <p:cNvSpPr>
                <a:spLocks noChangeArrowheads="1"/>
              </p:cNvSpPr>
              <p:nvPr/>
            </p:nvSpPr>
            <p:spPr bwMode="auto">
              <a:xfrm>
                <a:off x="3028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4" name="Line 89"/>
              <p:cNvSpPr>
                <a:spLocks noChangeShapeType="1"/>
              </p:cNvSpPr>
              <p:nvPr/>
            </p:nvSpPr>
            <p:spPr bwMode="auto">
              <a:xfrm flipV="1">
                <a:off x="3072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5" name="Line 90"/>
              <p:cNvSpPr>
                <a:spLocks noChangeShapeType="1"/>
              </p:cNvSpPr>
              <p:nvPr/>
            </p:nvSpPr>
            <p:spPr bwMode="auto">
              <a:xfrm flipH="1">
                <a:off x="2928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39" name="Group 91"/>
            <p:cNvGrpSpPr>
              <a:grpSpLocks/>
            </p:cNvGrpSpPr>
            <p:nvPr/>
          </p:nvGrpSpPr>
          <p:grpSpPr bwMode="auto">
            <a:xfrm>
              <a:off x="3237" y="1955"/>
              <a:ext cx="155" cy="156"/>
              <a:chOff x="2928" y="2448"/>
              <a:chExt cx="188" cy="188"/>
            </a:xfrm>
          </p:grpSpPr>
          <p:sp useBgFill="1">
            <p:nvSpPr>
              <p:cNvPr id="80" name="Rectangle 92"/>
              <p:cNvSpPr>
                <a:spLocks noChangeArrowheads="1"/>
              </p:cNvSpPr>
              <p:nvPr/>
            </p:nvSpPr>
            <p:spPr bwMode="auto">
              <a:xfrm>
                <a:off x="3028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1" name="Line 93"/>
              <p:cNvSpPr>
                <a:spLocks noChangeShapeType="1"/>
              </p:cNvSpPr>
              <p:nvPr/>
            </p:nvSpPr>
            <p:spPr bwMode="auto">
              <a:xfrm flipV="1">
                <a:off x="3072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2" name="Line 94"/>
              <p:cNvSpPr>
                <a:spLocks noChangeShapeType="1"/>
              </p:cNvSpPr>
              <p:nvPr/>
            </p:nvSpPr>
            <p:spPr bwMode="auto">
              <a:xfrm flipH="1">
                <a:off x="2928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40" name="Group 95"/>
            <p:cNvGrpSpPr>
              <a:grpSpLocks/>
            </p:cNvGrpSpPr>
            <p:nvPr/>
          </p:nvGrpSpPr>
          <p:grpSpPr bwMode="auto">
            <a:xfrm>
              <a:off x="3475" y="1239"/>
              <a:ext cx="156" cy="156"/>
              <a:chOff x="3216" y="1584"/>
              <a:chExt cx="188" cy="188"/>
            </a:xfrm>
          </p:grpSpPr>
          <p:sp useBgFill="1">
            <p:nvSpPr>
              <p:cNvPr id="77" name="Rectangle 96"/>
              <p:cNvSpPr>
                <a:spLocks noChangeArrowheads="1"/>
              </p:cNvSpPr>
              <p:nvPr/>
            </p:nvSpPr>
            <p:spPr bwMode="auto">
              <a:xfrm>
                <a:off x="3316" y="1684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78" name="Line 97"/>
              <p:cNvSpPr>
                <a:spLocks noChangeShapeType="1"/>
              </p:cNvSpPr>
              <p:nvPr/>
            </p:nvSpPr>
            <p:spPr bwMode="auto">
              <a:xfrm flipV="1">
                <a:off x="3360" y="1584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79" name="Line 98"/>
              <p:cNvSpPr>
                <a:spLocks noChangeShapeType="1"/>
              </p:cNvSpPr>
              <p:nvPr/>
            </p:nvSpPr>
            <p:spPr bwMode="auto">
              <a:xfrm flipH="1">
                <a:off x="3216" y="1728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41" name="Group 99"/>
            <p:cNvGrpSpPr>
              <a:grpSpLocks/>
            </p:cNvGrpSpPr>
            <p:nvPr/>
          </p:nvGrpSpPr>
          <p:grpSpPr bwMode="auto">
            <a:xfrm>
              <a:off x="3475" y="1478"/>
              <a:ext cx="156" cy="156"/>
              <a:chOff x="3216" y="1872"/>
              <a:chExt cx="188" cy="188"/>
            </a:xfrm>
          </p:grpSpPr>
          <p:sp useBgFill="1">
            <p:nvSpPr>
              <p:cNvPr id="74" name="Rectangle 100"/>
              <p:cNvSpPr>
                <a:spLocks noChangeArrowheads="1"/>
              </p:cNvSpPr>
              <p:nvPr/>
            </p:nvSpPr>
            <p:spPr bwMode="auto">
              <a:xfrm>
                <a:off x="3316" y="1972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75" name="Line 101"/>
              <p:cNvSpPr>
                <a:spLocks noChangeShapeType="1"/>
              </p:cNvSpPr>
              <p:nvPr/>
            </p:nvSpPr>
            <p:spPr bwMode="auto">
              <a:xfrm flipV="1">
                <a:off x="3360" y="1872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76" name="Line 102"/>
              <p:cNvSpPr>
                <a:spLocks noChangeShapeType="1"/>
              </p:cNvSpPr>
              <p:nvPr/>
            </p:nvSpPr>
            <p:spPr bwMode="auto">
              <a:xfrm flipH="1">
                <a:off x="3216" y="2016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42" name="Group 103"/>
            <p:cNvGrpSpPr>
              <a:grpSpLocks/>
            </p:cNvGrpSpPr>
            <p:nvPr/>
          </p:nvGrpSpPr>
          <p:grpSpPr bwMode="auto">
            <a:xfrm>
              <a:off x="3475" y="1717"/>
              <a:ext cx="156" cy="156"/>
              <a:chOff x="3216" y="2160"/>
              <a:chExt cx="188" cy="188"/>
            </a:xfrm>
          </p:grpSpPr>
          <p:sp useBgFill="1">
            <p:nvSpPr>
              <p:cNvPr id="71" name="Rectangle 104"/>
              <p:cNvSpPr>
                <a:spLocks noChangeArrowheads="1"/>
              </p:cNvSpPr>
              <p:nvPr/>
            </p:nvSpPr>
            <p:spPr bwMode="auto">
              <a:xfrm>
                <a:off x="3316" y="2260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72" name="Line 105"/>
              <p:cNvSpPr>
                <a:spLocks noChangeShapeType="1"/>
              </p:cNvSpPr>
              <p:nvPr/>
            </p:nvSpPr>
            <p:spPr bwMode="auto">
              <a:xfrm flipV="1">
                <a:off x="3360" y="2160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73" name="Line 106"/>
              <p:cNvSpPr>
                <a:spLocks noChangeShapeType="1"/>
              </p:cNvSpPr>
              <p:nvPr/>
            </p:nvSpPr>
            <p:spPr bwMode="auto">
              <a:xfrm flipH="1">
                <a:off x="3216" y="2304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43" name="Group 107"/>
            <p:cNvGrpSpPr>
              <a:grpSpLocks/>
            </p:cNvGrpSpPr>
            <p:nvPr/>
          </p:nvGrpSpPr>
          <p:grpSpPr bwMode="auto">
            <a:xfrm>
              <a:off x="3475" y="1955"/>
              <a:ext cx="156" cy="156"/>
              <a:chOff x="3216" y="2448"/>
              <a:chExt cx="188" cy="188"/>
            </a:xfrm>
          </p:grpSpPr>
          <p:sp useBgFill="1">
            <p:nvSpPr>
              <p:cNvPr id="68" name="Rectangle 108"/>
              <p:cNvSpPr>
                <a:spLocks noChangeArrowheads="1"/>
              </p:cNvSpPr>
              <p:nvPr/>
            </p:nvSpPr>
            <p:spPr bwMode="auto">
              <a:xfrm>
                <a:off x="3316" y="2548"/>
                <a:ext cx="88" cy="88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9" name="Line 109"/>
              <p:cNvSpPr>
                <a:spLocks noChangeShapeType="1"/>
              </p:cNvSpPr>
              <p:nvPr/>
            </p:nvSpPr>
            <p:spPr bwMode="auto">
              <a:xfrm flipV="1">
                <a:off x="3360" y="24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70" name="Line 110"/>
              <p:cNvSpPr>
                <a:spLocks noChangeShapeType="1"/>
              </p:cNvSpPr>
              <p:nvPr/>
            </p:nvSpPr>
            <p:spPr bwMode="auto">
              <a:xfrm flipH="1">
                <a:off x="3216" y="2592"/>
                <a:ext cx="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FC0128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44" name="Line 111"/>
            <p:cNvSpPr>
              <a:spLocks noChangeShapeType="1"/>
            </p:cNvSpPr>
            <p:nvPr/>
          </p:nvSpPr>
          <p:spPr bwMode="auto">
            <a:xfrm>
              <a:off x="2123" y="1955"/>
              <a:ext cx="163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45" name="Rectangle 112"/>
            <p:cNvSpPr>
              <a:spLocks noChangeArrowheads="1"/>
            </p:cNvSpPr>
            <p:nvPr/>
          </p:nvSpPr>
          <p:spPr bwMode="auto">
            <a:xfrm>
              <a:off x="2048" y="720"/>
              <a:ext cx="464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Col.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6" name="Rectangle 113"/>
            <p:cNvSpPr>
              <a:spLocks noChangeArrowheads="1"/>
            </p:cNvSpPr>
            <p:nvPr/>
          </p:nvSpPr>
          <p:spPr bwMode="auto">
            <a:xfrm>
              <a:off x="3344" y="720"/>
              <a:ext cx="366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Col.</a:t>
              </a:r>
              <a:b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</a:b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2</a:t>
              </a:r>
              <a:r>
                <a:rPr lang="en-US" sz="2000" baseline="30000" dirty="0">
                  <a:solidFill>
                    <a:srgbClr val="000000"/>
                  </a:solidFill>
                  <a:latin typeface="Calibri"/>
                  <a:cs typeface="Calibri"/>
                </a:rPr>
                <a:t>M</a:t>
              </a:r>
            </a:p>
          </p:txBody>
        </p:sp>
        <p:sp>
          <p:nvSpPr>
            <p:cNvPr id="47" name="Rectangle 114"/>
            <p:cNvSpPr>
              <a:spLocks noChangeArrowheads="1"/>
            </p:cNvSpPr>
            <p:nvPr/>
          </p:nvSpPr>
          <p:spPr bwMode="auto">
            <a:xfrm>
              <a:off x="3784" y="1129"/>
              <a:ext cx="524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Row 1</a:t>
              </a:r>
            </a:p>
          </p:txBody>
        </p:sp>
        <p:sp>
          <p:nvSpPr>
            <p:cNvPr id="48" name="Rectangle 115"/>
            <p:cNvSpPr>
              <a:spLocks noChangeArrowheads="1"/>
            </p:cNvSpPr>
            <p:nvPr/>
          </p:nvSpPr>
          <p:spPr bwMode="auto">
            <a:xfrm>
              <a:off x="3784" y="1837"/>
              <a:ext cx="593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Row 2</a:t>
              </a:r>
              <a:r>
                <a:rPr lang="en-US" sz="2000" baseline="30000">
                  <a:solidFill>
                    <a:srgbClr val="000000"/>
                  </a:solidFill>
                  <a:latin typeface="Calibri"/>
                  <a:cs typeface="Calibri"/>
                </a:rPr>
                <a:t>N</a:t>
              </a:r>
            </a:p>
          </p:txBody>
        </p:sp>
        <p:sp useBgFill="1">
          <p:nvSpPr>
            <p:cNvPr id="49" name="Rectangle 116"/>
            <p:cNvSpPr>
              <a:spLocks noChangeArrowheads="1"/>
            </p:cNvSpPr>
            <p:nvPr/>
          </p:nvSpPr>
          <p:spPr bwMode="auto">
            <a:xfrm>
              <a:off x="2144" y="2400"/>
              <a:ext cx="1487" cy="376"/>
            </a:xfrm>
            <a:prstGeom prst="rect">
              <a:avLst/>
            </a:prstGeom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Rectangle 117"/>
            <p:cNvSpPr>
              <a:spLocks noChangeArrowheads="1"/>
            </p:cNvSpPr>
            <p:nvPr/>
          </p:nvSpPr>
          <p:spPr bwMode="auto">
            <a:xfrm>
              <a:off x="2096" y="2400"/>
              <a:ext cx="1584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56127A"/>
                  </a:solidFill>
                  <a:latin typeface="Calibri"/>
                  <a:cs typeface="Calibri"/>
                </a:rPr>
                <a:t>Column Decoder &amp; Sense Amplifiers</a:t>
              </a:r>
            </a:p>
          </p:txBody>
        </p:sp>
        <p:sp>
          <p:nvSpPr>
            <p:cNvPr id="51" name="Line 118"/>
            <p:cNvSpPr>
              <a:spLocks noChangeShapeType="1"/>
            </p:cNvSpPr>
            <p:nvPr/>
          </p:nvSpPr>
          <p:spPr bwMode="auto">
            <a:xfrm>
              <a:off x="1225" y="2571"/>
              <a:ext cx="9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52" name="Freeform 119"/>
            <p:cNvSpPr>
              <a:spLocks/>
            </p:cNvSpPr>
            <p:nvPr/>
          </p:nvSpPr>
          <p:spPr bwMode="auto">
            <a:xfrm>
              <a:off x="1424" y="1576"/>
              <a:ext cx="279" cy="996"/>
            </a:xfrm>
            <a:custGeom>
              <a:avLst/>
              <a:gdLst/>
              <a:ahLst/>
              <a:cxnLst>
                <a:cxn ang="0">
                  <a:pos x="0" y="1200"/>
                </a:cxn>
                <a:cxn ang="0">
                  <a:pos x="0" y="0"/>
                </a:cxn>
                <a:cxn ang="0">
                  <a:pos x="336" y="0"/>
                </a:cxn>
              </a:cxnLst>
              <a:rect l="0" t="0" r="r" b="b"/>
              <a:pathLst>
                <a:path w="337" h="1201">
                  <a:moveTo>
                    <a:pt x="0" y="1200"/>
                  </a:moveTo>
                  <a:lnTo>
                    <a:pt x="0" y="0"/>
                  </a:lnTo>
                  <a:lnTo>
                    <a:pt x="336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stealth" w="med" len="lg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Rectangle 120"/>
            <p:cNvSpPr>
              <a:spLocks noChangeArrowheads="1"/>
            </p:cNvSpPr>
            <p:nvPr/>
          </p:nvSpPr>
          <p:spPr bwMode="auto">
            <a:xfrm>
              <a:off x="1520" y="2344"/>
              <a:ext cx="255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M</a:t>
              </a:r>
            </a:p>
          </p:txBody>
        </p:sp>
        <p:sp>
          <p:nvSpPr>
            <p:cNvPr id="54" name="Rectangle 121"/>
            <p:cNvSpPr>
              <a:spLocks noChangeArrowheads="1"/>
            </p:cNvSpPr>
            <p:nvPr/>
          </p:nvSpPr>
          <p:spPr bwMode="auto">
            <a:xfrm>
              <a:off x="1328" y="1384"/>
              <a:ext cx="221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N</a:t>
              </a:r>
            </a:p>
          </p:txBody>
        </p:sp>
        <p:sp>
          <p:nvSpPr>
            <p:cNvPr id="55" name="Rectangle 122"/>
            <p:cNvSpPr>
              <a:spLocks noChangeArrowheads="1"/>
            </p:cNvSpPr>
            <p:nvPr/>
          </p:nvSpPr>
          <p:spPr bwMode="auto">
            <a:xfrm>
              <a:off x="800" y="2448"/>
              <a:ext cx="440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N+M</a:t>
              </a:r>
            </a:p>
          </p:txBody>
        </p:sp>
        <p:sp>
          <p:nvSpPr>
            <p:cNvPr id="56" name="Line 123"/>
            <p:cNvSpPr>
              <a:spLocks noChangeShapeType="1"/>
            </p:cNvSpPr>
            <p:nvPr/>
          </p:nvSpPr>
          <p:spPr bwMode="auto">
            <a:xfrm flipH="1">
              <a:off x="1702" y="2527"/>
              <a:ext cx="40" cy="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57" name="Line 124"/>
            <p:cNvSpPr>
              <a:spLocks noChangeShapeType="1"/>
            </p:cNvSpPr>
            <p:nvPr/>
          </p:nvSpPr>
          <p:spPr bwMode="auto">
            <a:xfrm flipH="1">
              <a:off x="1503" y="1532"/>
              <a:ext cx="40" cy="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58" name="Rectangle 125"/>
            <p:cNvSpPr>
              <a:spLocks noChangeArrowheads="1"/>
            </p:cNvSpPr>
            <p:nvPr/>
          </p:nvSpPr>
          <p:spPr bwMode="auto">
            <a:xfrm>
              <a:off x="2672" y="624"/>
              <a:ext cx="650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009900"/>
                  </a:solidFill>
                  <a:latin typeface="Calibri"/>
                  <a:cs typeface="Calibri"/>
                </a:rPr>
                <a:t>bit lines</a:t>
              </a:r>
            </a:p>
          </p:txBody>
        </p:sp>
        <p:sp>
          <p:nvSpPr>
            <p:cNvPr id="59" name="Line 126"/>
            <p:cNvSpPr>
              <a:spLocks noChangeShapeType="1"/>
            </p:cNvSpPr>
            <p:nvPr/>
          </p:nvSpPr>
          <p:spPr bwMode="auto">
            <a:xfrm flipH="1">
              <a:off x="2534" y="816"/>
              <a:ext cx="186" cy="248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60" name="Rectangle 127"/>
            <p:cNvSpPr>
              <a:spLocks noChangeArrowheads="1"/>
            </p:cNvSpPr>
            <p:nvPr/>
          </p:nvSpPr>
          <p:spPr bwMode="auto">
            <a:xfrm>
              <a:off x="3872" y="816"/>
              <a:ext cx="820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FF0000"/>
                  </a:solidFill>
                  <a:latin typeface="Calibri"/>
                  <a:cs typeface="Calibri"/>
                </a:rPr>
                <a:t>word lines</a:t>
              </a:r>
            </a:p>
          </p:txBody>
        </p:sp>
        <p:sp>
          <p:nvSpPr>
            <p:cNvPr id="61" name="Line 128"/>
            <p:cNvSpPr>
              <a:spLocks noChangeShapeType="1"/>
            </p:cNvSpPr>
            <p:nvPr/>
          </p:nvSpPr>
          <p:spPr bwMode="auto">
            <a:xfrm flipH="1">
              <a:off x="3674" y="1008"/>
              <a:ext cx="246" cy="23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Rectangle 129"/>
            <p:cNvSpPr>
              <a:spLocks noChangeArrowheads="1"/>
            </p:cNvSpPr>
            <p:nvPr/>
          </p:nvSpPr>
          <p:spPr bwMode="auto">
            <a:xfrm>
              <a:off x="3696" y="2152"/>
              <a:ext cx="1020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Memory cell</a:t>
              </a:r>
              <a:b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</a:b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(one bit)</a:t>
              </a:r>
            </a:p>
          </p:txBody>
        </p:sp>
        <p:sp>
          <p:nvSpPr>
            <p:cNvPr id="63" name="Line 130"/>
            <p:cNvSpPr>
              <a:spLocks noChangeShapeType="1"/>
            </p:cNvSpPr>
            <p:nvPr/>
          </p:nvSpPr>
          <p:spPr bwMode="auto">
            <a:xfrm flipH="1" flipV="1">
              <a:off x="3634" y="2115"/>
              <a:ext cx="120" cy="1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Line 131"/>
            <p:cNvSpPr>
              <a:spLocks noChangeShapeType="1"/>
            </p:cNvSpPr>
            <p:nvPr/>
          </p:nvSpPr>
          <p:spPr bwMode="auto">
            <a:xfrm>
              <a:off x="2878" y="2751"/>
              <a:ext cx="0" cy="3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Line 132"/>
            <p:cNvSpPr>
              <a:spLocks noChangeShapeType="1"/>
            </p:cNvSpPr>
            <p:nvPr/>
          </p:nvSpPr>
          <p:spPr bwMode="auto">
            <a:xfrm flipH="1" flipV="1">
              <a:off x="2831" y="2895"/>
              <a:ext cx="99" cy="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Rectangle 133"/>
            <p:cNvSpPr>
              <a:spLocks noChangeArrowheads="1"/>
            </p:cNvSpPr>
            <p:nvPr/>
          </p:nvSpPr>
          <p:spPr bwMode="auto">
            <a:xfrm>
              <a:off x="2910" y="2865"/>
              <a:ext cx="217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67" name="Rectangle 134"/>
            <p:cNvSpPr>
              <a:spLocks noChangeArrowheads="1"/>
            </p:cNvSpPr>
            <p:nvPr/>
          </p:nvSpPr>
          <p:spPr bwMode="auto">
            <a:xfrm>
              <a:off x="2423" y="2927"/>
              <a:ext cx="425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alibri"/>
                  <a:cs typeface="Calibri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39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DRAM Architecture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191656" y="3443366"/>
            <a:ext cx="6050485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DIMM (Dual Inline Memory Module) contains multiple chips with clock/control/address signals connected in parallel (sometimes need buffers to drive signals to all chips)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Data pins work together to return wide word (e.g., 64-bit data bus using 16x4-bit parts)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grpSp>
        <p:nvGrpSpPr>
          <p:cNvPr id="140" name="Group 20"/>
          <p:cNvGrpSpPr/>
          <p:nvPr/>
        </p:nvGrpSpPr>
        <p:grpSpPr>
          <a:xfrm>
            <a:off x="838200" y="1371600"/>
            <a:ext cx="4708525" cy="2001699"/>
            <a:chOff x="609600" y="990600"/>
            <a:chExt cx="4708525" cy="2001699"/>
          </a:xfrm>
        </p:grpSpPr>
        <p:sp>
          <p:nvSpPr>
            <p:cNvPr id="141" name="Rectangle 4"/>
            <p:cNvSpPr>
              <a:spLocks noChangeArrowheads="1"/>
            </p:cNvSpPr>
            <p:nvPr/>
          </p:nvSpPr>
          <p:spPr bwMode="auto">
            <a:xfrm>
              <a:off x="4267200" y="1146175"/>
              <a:ext cx="914400" cy="1143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2" name="Line 5"/>
            <p:cNvSpPr>
              <a:spLocks noChangeShapeType="1"/>
            </p:cNvSpPr>
            <p:nvPr/>
          </p:nvSpPr>
          <p:spPr bwMode="auto">
            <a:xfrm>
              <a:off x="3733800" y="1908175"/>
              <a:ext cx="533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3" name="Line 6"/>
            <p:cNvSpPr>
              <a:spLocks noChangeShapeType="1"/>
            </p:cNvSpPr>
            <p:nvPr/>
          </p:nvSpPr>
          <p:spPr bwMode="auto">
            <a:xfrm>
              <a:off x="4648200" y="2289175"/>
              <a:ext cx="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4" name="Line 7"/>
            <p:cNvSpPr>
              <a:spLocks noChangeShapeType="1"/>
            </p:cNvSpPr>
            <p:nvPr/>
          </p:nvSpPr>
          <p:spPr bwMode="auto">
            <a:xfrm>
              <a:off x="3733800" y="1374775"/>
              <a:ext cx="533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5" name="Line 8"/>
            <p:cNvSpPr>
              <a:spLocks noChangeShapeType="1"/>
            </p:cNvSpPr>
            <p:nvPr/>
          </p:nvSpPr>
          <p:spPr bwMode="auto">
            <a:xfrm flipH="1">
              <a:off x="3886200" y="1831975"/>
              <a:ext cx="762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6" name="Text Box 9"/>
            <p:cNvSpPr txBox="1">
              <a:spLocks noChangeArrowheads="1"/>
            </p:cNvSpPr>
            <p:nvPr/>
          </p:nvSpPr>
          <p:spPr bwMode="auto">
            <a:xfrm>
              <a:off x="762000" y="1527175"/>
              <a:ext cx="3352800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Address lines multiplexed row/column address</a:t>
              </a:r>
            </a:p>
          </p:txBody>
        </p:sp>
        <p:sp>
          <p:nvSpPr>
            <p:cNvPr id="147" name="Text Box 10"/>
            <p:cNvSpPr txBox="1">
              <a:spLocks noChangeArrowheads="1"/>
            </p:cNvSpPr>
            <p:nvPr/>
          </p:nvSpPr>
          <p:spPr bwMode="auto">
            <a:xfrm>
              <a:off x="609600" y="1146175"/>
              <a:ext cx="3352800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Clock and control signals</a:t>
              </a:r>
            </a:p>
          </p:txBody>
        </p:sp>
        <p:sp>
          <p:nvSpPr>
            <p:cNvPr id="148" name="Line 11"/>
            <p:cNvSpPr>
              <a:spLocks noChangeShapeType="1"/>
            </p:cNvSpPr>
            <p:nvPr/>
          </p:nvSpPr>
          <p:spPr bwMode="auto">
            <a:xfrm flipH="1">
              <a:off x="3886200" y="1298575"/>
              <a:ext cx="762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49" name="Line 12"/>
            <p:cNvSpPr>
              <a:spLocks noChangeShapeType="1"/>
            </p:cNvSpPr>
            <p:nvPr/>
          </p:nvSpPr>
          <p:spPr bwMode="auto">
            <a:xfrm flipH="1">
              <a:off x="4572000" y="2517775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150" name="Text Box 13"/>
            <p:cNvSpPr txBox="1">
              <a:spLocks noChangeArrowheads="1"/>
            </p:cNvSpPr>
            <p:nvPr/>
          </p:nvSpPr>
          <p:spPr bwMode="auto">
            <a:xfrm>
              <a:off x="2741543" y="2284413"/>
              <a:ext cx="1851163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Data bus</a:t>
              </a:r>
            </a:p>
            <a:p>
              <a:pPr algn="ctr"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(4b,8b,16b,32b)</a:t>
              </a:r>
            </a:p>
          </p:txBody>
        </p:sp>
        <p:sp>
          <p:nvSpPr>
            <p:cNvPr id="151" name="Text Box 14"/>
            <p:cNvSpPr txBox="1">
              <a:spLocks noChangeArrowheads="1"/>
            </p:cNvSpPr>
            <p:nvPr/>
          </p:nvSpPr>
          <p:spPr bwMode="auto">
            <a:xfrm>
              <a:off x="4114800" y="1298575"/>
              <a:ext cx="1203325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DRAM chip</a:t>
              </a:r>
            </a:p>
          </p:txBody>
        </p:sp>
        <p:sp>
          <p:nvSpPr>
            <p:cNvPr id="152" name="Text Box 15"/>
            <p:cNvSpPr txBox="1">
              <a:spLocks noChangeArrowheads="1"/>
            </p:cNvSpPr>
            <p:nvPr/>
          </p:nvSpPr>
          <p:spPr bwMode="auto">
            <a:xfrm>
              <a:off x="3665428" y="1905000"/>
              <a:ext cx="53362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~12</a:t>
              </a:r>
            </a:p>
          </p:txBody>
        </p:sp>
        <p:sp>
          <p:nvSpPr>
            <p:cNvPr id="153" name="Text Box 16"/>
            <p:cNvSpPr txBox="1">
              <a:spLocks noChangeArrowheads="1"/>
            </p:cNvSpPr>
            <p:nvPr/>
          </p:nvSpPr>
          <p:spPr bwMode="auto">
            <a:xfrm>
              <a:off x="3677888" y="990600"/>
              <a:ext cx="416625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Calibri"/>
                  <a:cs typeface="Calibri"/>
                </a:rPr>
                <a:t>~7</a:t>
              </a:r>
            </a:p>
          </p:txBody>
        </p:sp>
      </p:grpSp>
      <p:pic>
        <p:nvPicPr>
          <p:cNvPr id="154" name="Picture 17" descr="modu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2141" y="1295400"/>
            <a:ext cx="2625634" cy="510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04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DRAM Packaging, Mobile Devices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4" descr="yEfJohqHnWinU1vx.mediu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38290"/>
            <a:ext cx="5485328" cy="41148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066800" y="6153090"/>
            <a:ext cx="5927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[ Apple A4 package cross-section, </a:t>
            </a:r>
            <a:r>
              <a:rPr lang="en-US" sz="2400" i="1" dirty="0" err="1">
                <a:solidFill>
                  <a:srgbClr val="000000"/>
                </a:solidFill>
                <a:latin typeface="Calibri"/>
                <a:cs typeface="Calibri"/>
              </a:rPr>
              <a:t>iFixit</a:t>
            </a:r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 2010 ]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934200" y="3028890"/>
            <a:ext cx="205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Two stacked DRAM die</a:t>
            </a:r>
          </a:p>
        </p:txBody>
      </p:sp>
      <p:cxnSp>
        <p:nvCxnSpPr>
          <p:cNvPr id="12" name="Straight Arrow Connector 8"/>
          <p:cNvCxnSpPr/>
          <p:nvPr/>
        </p:nvCxnSpPr>
        <p:spPr bwMode="auto">
          <a:xfrm rot="10800000">
            <a:off x="6477000" y="3257490"/>
            <a:ext cx="533400" cy="762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9"/>
          <p:cNvCxnSpPr>
            <a:stCxn id="11" idx="1"/>
          </p:cNvCxnSpPr>
          <p:nvPr/>
        </p:nvCxnSpPr>
        <p:spPr bwMode="auto">
          <a:xfrm flipH="1">
            <a:off x="6477000" y="3505944"/>
            <a:ext cx="457200" cy="5634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4"/>
          <p:cNvSpPr txBox="1"/>
          <p:nvPr/>
        </p:nvSpPr>
        <p:spPr>
          <a:xfrm>
            <a:off x="6934200" y="38862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Processor plus logic die</a:t>
            </a:r>
          </a:p>
        </p:txBody>
      </p:sp>
      <p:cxnSp>
        <p:nvCxnSpPr>
          <p:cNvPr id="15" name="Straight Arrow Connector 15"/>
          <p:cNvCxnSpPr/>
          <p:nvPr/>
        </p:nvCxnSpPr>
        <p:spPr bwMode="auto">
          <a:xfrm rot="10800000" flipV="1">
            <a:off x="6477000" y="4267199"/>
            <a:ext cx="457200" cy="2259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6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2" y="1266447"/>
            <a:ext cx="3746921" cy="2057400"/>
          </a:xfrm>
          <a:prstGeom prst="rect">
            <a:avLst/>
          </a:prstGeom>
        </p:spPr>
      </p:pic>
      <p:sp>
        <p:nvSpPr>
          <p:cNvPr id="17" name="TextBox 20"/>
          <p:cNvSpPr txBox="1"/>
          <p:nvPr/>
        </p:nvSpPr>
        <p:spPr>
          <a:xfrm>
            <a:off x="4030443" y="1266447"/>
            <a:ext cx="4778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[ Apple A4 package on circuit board]</a:t>
            </a:r>
          </a:p>
        </p:txBody>
      </p:sp>
    </p:spTree>
    <p:extLst>
      <p:ext uri="{BB962C8B-B14F-4D97-AF65-F5344CB8AC3E}">
        <p14:creationId xmlns:p14="http://schemas.microsoft.com/office/powerpoint/2010/main" val="1431372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DRAM Packaging Apple A10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3" descr="Keser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3" y="1295400"/>
            <a:ext cx="9144000" cy="441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5573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High-Bandwidth Memory in SX-Aurora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DBB549C-9C6F-874E-8D75-0E0B8009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4" y="1257300"/>
            <a:ext cx="8945681" cy="511804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06F4CAC-A322-C944-B033-2433FBBC211C}"/>
              </a:ext>
            </a:extLst>
          </p:cNvPr>
          <p:cNvSpPr txBox="1"/>
          <p:nvPr/>
        </p:nvSpPr>
        <p:spPr>
          <a:xfrm>
            <a:off x="368816" y="6470650"/>
            <a:ext cx="823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1.2TB/s HBM Bandwidth, 6 channels * 1024 bits/channel * 1.6 Gb/s/pin</a:t>
            </a:r>
          </a:p>
        </p:txBody>
      </p:sp>
    </p:spTree>
    <p:extLst>
      <p:ext uri="{BB962C8B-B14F-4D97-AF65-F5344CB8AC3E}">
        <p14:creationId xmlns:p14="http://schemas.microsoft.com/office/powerpoint/2010/main" val="2945055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DRAM Operation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277092" y="1143000"/>
            <a:ext cx="8866908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Three steps in read/write access to a given bank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Row access (RAS)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decode row address, enable addressed row (often multiple Kb in row)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 err="1">
                <a:latin typeface="Arial" panose="020B0604020202020204" pitchFamily="34" charset="0"/>
              </a:rPr>
              <a:t>bitlines</a:t>
            </a:r>
            <a:r>
              <a:rPr lang="en-US" altLang="en-US" sz="1800" dirty="0">
                <a:latin typeface="Arial" panose="020B0604020202020204" pitchFamily="34" charset="0"/>
              </a:rPr>
              <a:t> share charge with storage cell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small change in voltage detected by </a:t>
            </a:r>
            <a:r>
              <a:rPr lang="en-US" altLang="zh-CN" sz="1800" dirty="0">
                <a:latin typeface="Arial" panose="020B0604020202020204" pitchFamily="34" charset="0"/>
              </a:rPr>
              <a:t>SAs </a:t>
            </a:r>
            <a:r>
              <a:rPr lang="en-US" altLang="en-US" sz="1800" dirty="0">
                <a:latin typeface="Arial" panose="020B0604020202020204" pitchFamily="34" charset="0"/>
              </a:rPr>
              <a:t>which latch whole row of bits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sense amplifiers drive </a:t>
            </a:r>
            <a:r>
              <a:rPr lang="en-US" altLang="en-US" sz="1800" dirty="0" err="1">
                <a:latin typeface="Arial" panose="020B0604020202020204" pitchFamily="34" charset="0"/>
              </a:rPr>
              <a:t>bitlines</a:t>
            </a:r>
            <a:r>
              <a:rPr lang="en-US" altLang="en-US" sz="1800" dirty="0">
                <a:latin typeface="Arial" panose="020B0604020202020204" pitchFamily="34" charset="0"/>
              </a:rPr>
              <a:t> full rail to recharge storage cells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Column access (CAS)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decode column address to select small number of sense amplifier latches (4, 8, 16, or 32 bits depending on DRAM package)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on read, send latched bits out to chip pins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on write, change </a:t>
            </a:r>
            <a:r>
              <a:rPr lang="en-US" altLang="zh-CN" sz="1800" dirty="0">
                <a:latin typeface="Arial" panose="020B0604020202020204" pitchFamily="34" charset="0"/>
              </a:rPr>
              <a:t>SA </a:t>
            </a:r>
            <a:r>
              <a:rPr lang="en-US" altLang="en-US" sz="1800" dirty="0">
                <a:latin typeface="Arial" panose="020B0604020202020204" pitchFamily="34" charset="0"/>
              </a:rPr>
              <a:t>latches which then charge storage cells to required value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can perform multiple column accesses on same row without another row access (burst mode)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Precharge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charges bit lines to known value, required before next row access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Each step has a latency of around 15-20ns in modern DRAMs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Various DRAM standards (DDR, RDRAM) have different ways of encoding the signals for transmission to the DRAM, but all share same core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8744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New-School Machine Structures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4199" y="2168351"/>
            <a:ext cx="767801" cy="53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42"/>
          <p:cNvSpPr txBox="1">
            <a:spLocks/>
          </p:cNvSpPr>
          <p:nvPr/>
        </p:nvSpPr>
        <p:spPr>
          <a:xfrm>
            <a:off x="302249" y="1252101"/>
            <a:ext cx="3167172" cy="392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Parallel Requests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Assigned to computer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e.g., Search “Katz”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Parallel Threads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Assigned to core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e.g., Lookup, Ads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Parallel Instructions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&gt;1 instruction @ one time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e.g., 5 pipelined instructions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Parallel Data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&gt;1 data item @ one time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e.g., Add of 4 pairs of words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Hardware descriptions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gates @ one time</a:t>
            </a:r>
          </a:p>
          <a:p>
            <a:pPr>
              <a:buClr>
                <a:srgbClr val="C00000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Programming Languages</a:t>
            </a:r>
          </a:p>
        </p:txBody>
      </p:sp>
      <p:sp>
        <p:nvSpPr>
          <p:cNvPr id="8" name="TextBox 96"/>
          <p:cNvSpPr txBox="1"/>
          <p:nvPr/>
        </p:nvSpPr>
        <p:spPr>
          <a:xfrm>
            <a:off x="7557501" y="1756434"/>
            <a:ext cx="6848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b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</a:p>
        </p:txBody>
      </p:sp>
      <p:sp>
        <p:nvSpPr>
          <p:cNvPr id="9" name="TextBox 117"/>
          <p:cNvSpPr txBox="1"/>
          <p:nvPr/>
        </p:nvSpPr>
        <p:spPr>
          <a:xfrm>
            <a:off x="4461360" y="1756663"/>
            <a:ext cx="97912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Warehouse Scale Computer</a:t>
            </a:r>
          </a:p>
        </p:txBody>
      </p:sp>
      <p:cxnSp>
        <p:nvCxnSpPr>
          <p:cNvPr id="10" name="Straight Connector 167"/>
          <p:cNvCxnSpPr/>
          <p:nvPr/>
        </p:nvCxnSpPr>
        <p:spPr>
          <a:xfrm rot="5400000">
            <a:off x="2076532" y="3382746"/>
            <a:ext cx="3937628" cy="1191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68"/>
          <p:cNvSpPr txBox="1"/>
          <p:nvPr/>
        </p:nvSpPr>
        <p:spPr>
          <a:xfrm>
            <a:off x="2926425" y="130435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Software        Hardware</a:t>
            </a:r>
          </a:p>
        </p:txBody>
      </p:sp>
      <p:sp>
        <p:nvSpPr>
          <p:cNvPr id="12" name="TextBox 170"/>
          <p:cNvSpPr txBox="1"/>
          <p:nvPr/>
        </p:nvSpPr>
        <p:spPr>
          <a:xfrm>
            <a:off x="3390623" y="2213957"/>
            <a:ext cx="13211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Harness</a:t>
            </a:r>
            <a:b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Parallelism &amp;</a:t>
            </a:r>
          </a:p>
          <a:p>
            <a:pPr algn="ctr">
              <a:lnSpc>
                <a:spcPct val="90000"/>
              </a:lnSpc>
            </a:pP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Achieve High</a:t>
            </a:r>
            <a:b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grpSp>
        <p:nvGrpSpPr>
          <p:cNvPr id="13" name="Group 50"/>
          <p:cNvGrpSpPr/>
          <p:nvPr/>
        </p:nvGrpSpPr>
        <p:grpSpPr>
          <a:xfrm>
            <a:off x="5897467" y="4660105"/>
            <a:ext cx="2691247" cy="967365"/>
            <a:chOff x="5831288" y="5537200"/>
            <a:chExt cx="3588330" cy="1289820"/>
          </a:xfrm>
        </p:grpSpPr>
        <p:sp>
          <p:nvSpPr>
            <p:cNvPr id="14" name="TextBox 165"/>
            <p:cNvSpPr txBox="1"/>
            <p:nvPr/>
          </p:nvSpPr>
          <p:spPr>
            <a:xfrm>
              <a:off x="7942290" y="5985755"/>
              <a:ext cx="1477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Logic Gates</a:t>
              </a:r>
            </a:p>
          </p:txBody>
        </p:sp>
        <p:cxnSp>
          <p:nvCxnSpPr>
            <p:cNvPr id="15" name="Straight Connector 171"/>
            <p:cNvCxnSpPr>
              <a:stCxn id="50" idx="2"/>
              <a:endCxn id="19" idx="3"/>
            </p:cNvCxnSpPr>
            <p:nvPr/>
          </p:nvCxnSpPr>
          <p:spPr>
            <a:xfrm flipH="1">
              <a:off x="7920438" y="5537200"/>
              <a:ext cx="54945" cy="5811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73"/>
            <p:cNvCxnSpPr>
              <a:stCxn id="50" idx="1"/>
              <a:endCxn id="19" idx="0"/>
            </p:cNvCxnSpPr>
            <p:nvPr/>
          </p:nvCxnSpPr>
          <p:spPr>
            <a:xfrm flipH="1">
              <a:off x="6543772" y="5537200"/>
              <a:ext cx="955785" cy="5811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77"/>
            <p:cNvGrpSpPr/>
            <p:nvPr/>
          </p:nvGrpSpPr>
          <p:grpSpPr>
            <a:xfrm>
              <a:off x="5831288" y="6109003"/>
              <a:ext cx="2089150" cy="718017"/>
              <a:chOff x="5831288" y="6139983"/>
              <a:chExt cx="2089150" cy="718017"/>
            </a:xfrm>
          </p:grpSpPr>
          <p:graphicFrame>
            <p:nvGraphicFramePr>
              <p:cNvPr id="18" name="Object 2"/>
              <p:cNvGraphicFramePr>
                <a:graphicFrameLocks noChangeAspect="1"/>
              </p:cNvGraphicFramePr>
              <p:nvPr/>
            </p:nvGraphicFramePr>
            <p:xfrm>
              <a:off x="6560469" y="6139983"/>
              <a:ext cx="1044389" cy="7180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189" name="Image" r:id="rId5" imgW="3492063" imgH="2400000" progId="">
                      <p:embed/>
                    </p:oleObj>
                  </mc:Choice>
                  <mc:Fallback>
                    <p:oleObj name="Image" r:id="rId5" imgW="3492063" imgH="2400000" progId="">
                      <p:embed/>
                      <p:pic>
                        <p:nvPicPr>
                          <p:cNvPr id="93186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60469" y="6139983"/>
                            <a:ext cx="1044389" cy="7180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Freeform 176"/>
              <p:cNvSpPr/>
              <p:nvPr/>
            </p:nvSpPr>
            <p:spPr>
              <a:xfrm>
                <a:off x="5831288" y="6149353"/>
                <a:ext cx="2089150" cy="708647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</a:p>
            </p:txBody>
          </p:sp>
        </p:grpSp>
      </p:grpSp>
      <p:pic>
        <p:nvPicPr>
          <p:cNvPr id="20" name="Picture 116" descr="cern-racks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243" y="1508364"/>
            <a:ext cx="2144738" cy="1250721"/>
          </a:xfrm>
          <a:prstGeom prst="rect">
            <a:avLst/>
          </a:prstGeom>
        </p:spPr>
      </p:pic>
      <p:grpSp>
        <p:nvGrpSpPr>
          <p:cNvPr id="21" name="Group 55"/>
          <p:cNvGrpSpPr/>
          <p:nvPr/>
        </p:nvGrpSpPr>
        <p:grpSpPr>
          <a:xfrm>
            <a:off x="4105513" y="2742406"/>
            <a:ext cx="3857382" cy="1219201"/>
            <a:chOff x="3442017" y="2980266"/>
            <a:chExt cx="5143176" cy="1625601"/>
          </a:xfrm>
        </p:grpSpPr>
        <p:grpSp>
          <p:nvGrpSpPr>
            <p:cNvPr id="22" name="Group 53"/>
            <p:cNvGrpSpPr/>
            <p:nvPr/>
          </p:nvGrpSpPr>
          <p:grpSpPr>
            <a:xfrm>
              <a:off x="3442017" y="2980266"/>
              <a:ext cx="5143176" cy="1625601"/>
              <a:chOff x="3442017" y="2980266"/>
              <a:chExt cx="5143176" cy="1625601"/>
            </a:xfrm>
          </p:grpSpPr>
          <p:pic>
            <p:nvPicPr>
              <p:cNvPr id="24" name="Picture 5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2017" y="3451864"/>
                <a:ext cx="1792390" cy="8568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5" name="Straight Connector 134"/>
              <p:cNvCxnSpPr>
                <a:endCxn id="28" idx="1"/>
              </p:cNvCxnSpPr>
              <p:nvPr/>
            </p:nvCxnSpPr>
            <p:spPr>
              <a:xfrm rot="10800000" flipV="1">
                <a:off x="5432954" y="2980266"/>
                <a:ext cx="1729843" cy="38947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36"/>
              <p:cNvCxnSpPr>
                <a:endCxn id="28" idx="0"/>
              </p:cNvCxnSpPr>
              <p:nvPr/>
            </p:nvCxnSpPr>
            <p:spPr>
              <a:xfrm>
                <a:off x="7501460" y="2980267"/>
                <a:ext cx="1083733" cy="38947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144"/>
              <p:cNvGrpSpPr/>
              <p:nvPr/>
            </p:nvGrpSpPr>
            <p:grpSpPr>
              <a:xfrm>
                <a:off x="3894659" y="3369744"/>
                <a:ext cx="4690534" cy="1236123"/>
                <a:chOff x="3539066" y="3369744"/>
                <a:chExt cx="4690534" cy="1236123"/>
              </a:xfrm>
            </p:grpSpPr>
            <p:sp>
              <p:nvSpPr>
                <p:cNvPr id="28" name="Freeform 97"/>
                <p:cNvSpPr/>
                <p:nvPr/>
              </p:nvSpPr>
              <p:spPr>
                <a:xfrm>
                  <a:off x="3539066" y="3369744"/>
                  <a:ext cx="4690534" cy="123612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Freeform 131"/>
                <p:cNvSpPr/>
                <p:nvPr/>
              </p:nvSpPr>
              <p:spPr>
                <a:xfrm>
                  <a:off x="4758265" y="3454411"/>
                  <a:ext cx="1185333" cy="314727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Core</a:t>
                  </a:r>
                </a:p>
              </p:txBody>
            </p:sp>
            <p:sp>
              <p:nvSpPr>
                <p:cNvPr id="30" name="Freeform 132"/>
                <p:cNvSpPr/>
                <p:nvPr/>
              </p:nvSpPr>
              <p:spPr>
                <a:xfrm>
                  <a:off x="6790242" y="3454411"/>
                  <a:ext cx="1185333" cy="314727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Core</a:t>
                  </a:r>
                </a:p>
              </p:txBody>
            </p:sp>
            <p:sp>
              <p:nvSpPr>
                <p:cNvPr id="31" name="Rectangle 137"/>
                <p:cNvSpPr/>
                <p:nvPr/>
              </p:nvSpPr>
              <p:spPr>
                <a:xfrm>
                  <a:off x="6242320" y="3413668"/>
                  <a:ext cx="47705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3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sp>
              <p:nvSpPr>
                <p:cNvPr id="32" name="Freeform 139"/>
                <p:cNvSpPr/>
                <p:nvPr/>
              </p:nvSpPr>
              <p:spPr>
                <a:xfrm>
                  <a:off x="4284134" y="3810000"/>
                  <a:ext cx="330200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  Memory               (Cache)</a:t>
                  </a:r>
                </a:p>
              </p:txBody>
            </p:sp>
            <p:sp>
              <p:nvSpPr>
                <p:cNvPr id="33" name="Freeform 143"/>
                <p:cNvSpPr/>
                <p:nvPr/>
              </p:nvSpPr>
              <p:spPr>
                <a:xfrm>
                  <a:off x="3826935" y="4199466"/>
                  <a:ext cx="330200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Input/Output</a:t>
                  </a:r>
                </a:p>
              </p:txBody>
            </p:sp>
          </p:grpSp>
        </p:grpSp>
        <p:sp>
          <p:nvSpPr>
            <p:cNvPr id="23" name="TextBox 54"/>
            <p:cNvSpPr txBox="1"/>
            <p:nvPr/>
          </p:nvSpPr>
          <p:spPr>
            <a:xfrm>
              <a:off x="6627381" y="3049938"/>
              <a:ext cx="1259320" cy="344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Computer</a:t>
              </a:r>
            </a:p>
          </p:txBody>
        </p:sp>
      </p:grpSp>
      <p:grpSp>
        <p:nvGrpSpPr>
          <p:cNvPr id="34" name="Group 90"/>
          <p:cNvGrpSpPr/>
          <p:nvPr/>
        </p:nvGrpSpPr>
        <p:grpSpPr>
          <a:xfrm>
            <a:off x="4048396" y="2747969"/>
            <a:ext cx="4219304" cy="2316948"/>
            <a:chOff x="3365862" y="2987684"/>
            <a:chExt cx="5625738" cy="3089265"/>
          </a:xfrm>
        </p:grpSpPr>
        <p:sp>
          <p:nvSpPr>
            <p:cNvPr id="35" name="Freeform 150"/>
            <p:cNvSpPr/>
            <p:nvPr/>
          </p:nvSpPr>
          <p:spPr>
            <a:xfrm>
              <a:off x="3971023" y="5625230"/>
              <a:ext cx="3626511" cy="341684"/>
            </a:xfrm>
            <a:custGeom>
              <a:avLst/>
              <a:gdLst>
                <a:gd name="connsiteX0" fmla="*/ 423334 w 3302000"/>
                <a:gd name="connsiteY0" fmla="*/ 0 h 355600"/>
                <a:gd name="connsiteX1" fmla="*/ 3302000 w 3302000"/>
                <a:gd name="connsiteY1" fmla="*/ 0 h 355600"/>
                <a:gd name="connsiteX2" fmla="*/ 2895600 w 3302000"/>
                <a:gd name="connsiteY2" fmla="*/ 355600 h 355600"/>
                <a:gd name="connsiteX3" fmla="*/ 0 w 3302000"/>
                <a:gd name="connsiteY3" fmla="*/ 338666 h 355600"/>
                <a:gd name="connsiteX4" fmla="*/ 423334 w 3302000"/>
                <a:gd name="connsiteY4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0" h="355600">
                  <a:moveTo>
                    <a:pt x="423334" y="0"/>
                  </a:moveTo>
                  <a:lnTo>
                    <a:pt x="3302000" y="0"/>
                  </a:lnTo>
                  <a:lnTo>
                    <a:pt x="2895600" y="355600"/>
                  </a:lnTo>
                  <a:lnTo>
                    <a:pt x="0" y="338666"/>
                  </a:lnTo>
                  <a:lnTo>
                    <a:pt x="423334" y="0"/>
                  </a:lnTo>
                  <a:close/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Cache Memory</a:t>
              </a:r>
            </a:p>
          </p:txBody>
        </p:sp>
        <p:grpSp>
          <p:nvGrpSpPr>
            <p:cNvPr id="36" name="Group 89"/>
            <p:cNvGrpSpPr/>
            <p:nvPr/>
          </p:nvGrpSpPr>
          <p:grpSpPr>
            <a:xfrm>
              <a:off x="3365862" y="2987684"/>
              <a:ext cx="5625738" cy="3089265"/>
              <a:chOff x="3365862" y="2987684"/>
              <a:chExt cx="5625738" cy="3089265"/>
            </a:xfrm>
          </p:grpSpPr>
          <p:grpSp>
            <p:nvGrpSpPr>
              <p:cNvPr id="51" name="Group 48"/>
              <p:cNvGrpSpPr/>
              <p:nvPr/>
            </p:nvGrpSpPr>
            <p:grpSpPr>
              <a:xfrm>
                <a:off x="3365862" y="2987684"/>
                <a:ext cx="5625738" cy="3089265"/>
                <a:chOff x="3365862" y="2947066"/>
                <a:chExt cx="5454288" cy="3358120"/>
              </a:xfrm>
            </p:grpSpPr>
            <p:sp>
              <p:nvSpPr>
                <p:cNvPr id="55" name="Freeform 146"/>
                <p:cNvSpPr/>
                <p:nvPr/>
              </p:nvSpPr>
              <p:spPr>
                <a:xfrm>
                  <a:off x="3365862" y="4775213"/>
                  <a:ext cx="5454288" cy="152997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6" name="Straight Connector 155"/>
                <p:cNvCxnSpPr>
                  <a:stCxn id="30" idx="1"/>
                  <a:endCxn id="55" idx="1"/>
                </p:cNvCxnSpPr>
                <p:nvPr/>
              </p:nvCxnSpPr>
              <p:spPr>
                <a:xfrm flipH="1">
                  <a:off x="5154635" y="2947066"/>
                  <a:ext cx="2745412" cy="1828148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157"/>
                <p:cNvCxnSpPr>
                  <a:stCxn id="30" idx="0"/>
                  <a:endCxn id="55" idx="0"/>
                </p:cNvCxnSpPr>
                <p:nvPr/>
              </p:nvCxnSpPr>
              <p:spPr>
                <a:xfrm>
                  <a:off x="8672365" y="2947067"/>
                  <a:ext cx="147785" cy="1828145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161"/>
              <p:cNvSpPr txBox="1"/>
              <p:nvPr/>
            </p:nvSpPr>
            <p:spPr>
              <a:xfrm>
                <a:off x="7515254" y="4306692"/>
                <a:ext cx="641304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  <p:sp>
            <p:nvSpPr>
              <p:cNvPr id="53" name="Freeform 162"/>
              <p:cNvSpPr/>
              <p:nvPr/>
            </p:nvSpPr>
            <p:spPr>
              <a:xfrm>
                <a:off x="4108450" y="4718050"/>
                <a:ext cx="2705100" cy="850900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Instruction </a:t>
                </a:r>
                <a:r>
                  <a:rPr lang="en-US" sz="135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Unit(s</a:t>
                </a: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13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90000"/>
                  </a:lnSpc>
                </a:pPr>
                <a:endParaRPr lang="en-US" sz="13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164"/>
              <p:cNvSpPr/>
              <p:nvPr/>
            </p:nvSpPr>
            <p:spPr>
              <a:xfrm>
                <a:off x="6438900" y="4686300"/>
                <a:ext cx="2362199" cy="488950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Functional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35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Unit(s</a:t>
                </a: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pic>
          <p:nvPicPr>
            <p:cNvPr id="37" name="Picture 56" descr="600px-Pipeline_5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5262" y="4921249"/>
              <a:ext cx="908064" cy="654673"/>
            </a:xfrm>
            <a:prstGeom prst="rect">
              <a:avLst/>
            </a:prstGeom>
          </p:spPr>
        </p:pic>
        <p:grpSp>
          <p:nvGrpSpPr>
            <p:cNvPr id="38" name="Group 88"/>
            <p:cNvGrpSpPr/>
            <p:nvPr/>
          </p:nvGrpSpPr>
          <p:grpSpPr>
            <a:xfrm>
              <a:off x="6108909" y="5194300"/>
              <a:ext cx="2127517" cy="575242"/>
              <a:chOff x="6108909" y="5194300"/>
              <a:chExt cx="2127517" cy="575242"/>
            </a:xfrm>
          </p:grpSpPr>
          <p:grpSp>
            <p:nvGrpSpPr>
              <p:cNvPr id="39" name="Group 68"/>
              <p:cNvGrpSpPr/>
              <p:nvPr/>
            </p:nvGrpSpPr>
            <p:grpSpPr>
              <a:xfrm>
                <a:off x="7499559" y="5194300"/>
                <a:ext cx="736867" cy="556192"/>
                <a:chOff x="7499559" y="5194300"/>
                <a:chExt cx="736867" cy="556192"/>
              </a:xfrm>
            </p:grpSpPr>
            <p:sp>
              <p:nvSpPr>
                <p:cNvPr id="49" name="TextBox 113"/>
                <p:cNvSpPr txBox="1"/>
                <p:nvPr/>
              </p:nvSpPr>
              <p:spPr>
                <a:xfrm>
                  <a:off x="7532796" y="5196495"/>
                  <a:ext cx="703630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+B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Freeform 103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79"/>
              <p:cNvGrpSpPr/>
              <p:nvPr/>
            </p:nvGrpSpPr>
            <p:grpSpPr>
              <a:xfrm>
                <a:off x="7036009" y="5200650"/>
                <a:ext cx="736867" cy="556192"/>
                <a:chOff x="7499559" y="5194300"/>
                <a:chExt cx="736867" cy="556192"/>
              </a:xfrm>
            </p:grpSpPr>
            <p:sp>
              <p:nvSpPr>
                <p:cNvPr id="47" name="TextBox 80"/>
                <p:cNvSpPr txBox="1"/>
                <p:nvPr/>
              </p:nvSpPr>
              <p:spPr>
                <a:xfrm>
                  <a:off x="7532796" y="5196495"/>
                  <a:ext cx="703630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+B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Freeform 81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oup 82"/>
              <p:cNvGrpSpPr/>
              <p:nvPr/>
            </p:nvGrpSpPr>
            <p:grpSpPr>
              <a:xfrm>
                <a:off x="6572459" y="5207000"/>
                <a:ext cx="736867" cy="556192"/>
                <a:chOff x="7499559" y="5194300"/>
                <a:chExt cx="736867" cy="556192"/>
              </a:xfrm>
            </p:grpSpPr>
            <p:sp>
              <p:nvSpPr>
                <p:cNvPr id="45" name="TextBox 83"/>
                <p:cNvSpPr txBox="1"/>
                <p:nvPr/>
              </p:nvSpPr>
              <p:spPr>
                <a:xfrm>
                  <a:off x="7532796" y="5196495"/>
                  <a:ext cx="703630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+B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Freeform 84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85"/>
              <p:cNvGrpSpPr/>
              <p:nvPr/>
            </p:nvGrpSpPr>
            <p:grpSpPr>
              <a:xfrm>
                <a:off x="6108909" y="5213350"/>
                <a:ext cx="736867" cy="556192"/>
                <a:chOff x="7499559" y="5194300"/>
                <a:chExt cx="736867" cy="556192"/>
              </a:xfrm>
            </p:grpSpPr>
            <p:sp>
              <p:nvSpPr>
                <p:cNvPr id="43" name="TextBox 86"/>
                <p:cNvSpPr txBox="1"/>
                <p:nvPr/>
              </p:nvSpPr>
              <p:spPr>
                <a:xfrm>
                  <a:off x="7532796" y="5196495"/>
                  <a:ext cx="703630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+B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Freeform 87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60" name="Group 14"/>
          <p:cNvGrpSpPr/>
          <p:nvPr/>
        </p:nvGrpSpPr>
        <p:grpSpPr>
          <a:xfrm>
            <a:off x="551742" y="2234642"/>
            <a:ext cx="6042317" cy="2446787"/>
            <a:chOff x="-1508784" y="2248226"/>
            <a:chExt cx="8056423" cy="3262382"/>
          </a:xfrm>
        </p:grpSpPr>
        <p:sp>
          <p:nvSpPr>
            <p:cNvPr id="61" name="Rectangle 61"/>
            <p:cNvSpPr/>
            <p:nvPr/>
          </p:nvSpPr>
          <p:spPr>
            <a:xfrm>
              <a:off x="2316084" y="2248226"/>
              <a:ext cx="1674147" cy="594689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6"/>
            <p:cNvSpPr/>
            <p:nvPr/>
          </p:nvSpPr>
          <p:spPr>
            <a:xfrm>
              <a:off x="-1508784" y="3314701"/>
              <a:ext cx="3602511" cy="990600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7"/>
            <p:cNvSpPr/>
            <p:nvPr/>
          </p:nvSpPr>
          <p:spPr>
            <a:xfrm>
              <a:off x="4566439" y="4672408"/>
              <a:ext cx="1981200" cy="838200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oup 15"/>
          <p:cNvGrpSpPr/>
          <p:nvPr/>
        </p:nvGrpSpPr>
        <p:grpSpPr>
          <a:xfrm>
            <a:off x="3427279" y="2691184"/>
            <a:ext cx="3792560" cy="2383370"/>
            <a:chOff x="2537706" y="2911972"/>
            <a:chExt cx="5056746" cy="3177825"/>
          </a:xfrm>
        </p:grpSpPr>
        <p:sp>
          <p:nvSpPr>
            <p:cNvPr id="65" name="Rectangle 63"/>
            <p:cNvSpPr/>
            <p:nvPr/>
          </p:nvSpPr>
          <p:spPr>
            <a:xfrm>
              <a:off x="3960744" y="5537199"/>
              <a:ext cx="3633708" cy="552598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8"/>
            <p:cNvSpPr/>
            <p:nvPr/>
          </p:nvSpPr>
          <p:spPr>
            <a:xfrm>
              <a:off x="2537706" y="2911972"/>
              <a:ext cx="1664965" cy="533400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9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Double-Data Rate (DDR2) DRAM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173016"/>
            <a:ext cx="7848600" cy="50759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322516" y="2449443"/>
            <a:ext cx="75273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Row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05539" y="2087631"/>
            <a:ext cx="1169310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Column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055921" y="2087631"/>
            <a:ext cx="1468972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Precharge</a:t>
            </a: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2209800" y="1480262"/>
            <a:ext cx="2174875" cy="558800"/>
          </a:xfrm>
          <a:custGeom>
            <a:avLst/>
            <a:gdLst/>
            <a:ahLst/>
            <a:cxnLst>
              <a:cxn ang="0">
                <a:pos x="0" y="352"/>
              </a:cxn>
              <a:cxn ang="0">
                <a:pos x="82" y="270"/>
              </a:cxn>
              <a:cxn ang="0">
                <a:pos x="250" y="131"/>
              </a:cxn>
              <a:cxn ang="0">
                <a:pos x="693" y="0"/>
              </a:cxn>
              <a:cxn ang="0">
                <a:pos x="861" y="4"/>
              </a:cxn>
              <a:cxn ang="0">
                <a:pos x="910" y="20"/>
              </a:cxn>
              <a:cxn ang="0">
                <a:pos x="1083" y="98"/>
              </a:cxn>
              <a:cxn ang="0">
                <a:pos x="1243" y="221"/>
              </a:cxn>
              <a:cxn ang="0">
                <a:pos x="1271" y="233"/>
              </a:cxn>
              <a:cxn ang="0">
                <a:pos x="1280" y="246"/>
              </a:cxn>
              <a:cxn ang="0">
                <a:pos x="1329" y="287"/>
              </a:cxn>
              <a:cxn ang="0">
                <a:pos x="1354" y="328"/>
              </a:cxn>
              <a:cxn ang="0">
                <a:pos x="1370" y="336"/>
              </a:cxn>
            </a:cxnLst>
            <a:rect l="0" t="0" r="r" b="b"/>
            <a:pathLst>
              <a:path w="1370" h="352">
                <a:moveTo>
                  <a:pt x="0" y="352"/>
                </a:moveTo>
                <a:cubicBezTo>
                  <a:pt x="21" y="319"/>
                  <a:pt x="52" y="294"/>
                  <a:pt x="82" y="270"/>
                </a:cubicBezTo>
                <a:cubicBezTo>
                  <a:pt x="134" y="225"/>
                  <a:pt x="189" y="168"/>
                  <a:pt x="250" y="131"/>
                </a:cubicBezTo>
                <a:cubicBezTo>
                  <a:pt x="379" y="51"/>
                  <a:pt x="543" y="12"/>
                  <a:pt x="693" y="0"/>
                </a:cubicBezTo>
                <a:cubicBezTo>
                  <a:pt x="749" y="1"/>
                  <a:pt x="805" y="0"/>
                  <a:pt x="861" y="4"/>
                </a:cubicBezTo>
                <a:cubicBezTo>
                  <a:pt x="900" y="6"/>
                  <a:pt x="883" y="10"/>
                  <a:pt x="910" y="20"/>
                </a:cubicBezTo>
                <a:cubicBezTo>
                  <a:pt x="972" y="41"/>
                  <a:pt x="1026" y="65"/>
                  <a:pt x="1083" y="98"/>
                </a:cubicBezTo>
                <a:cubicBezTo>
                  <a:pt x="1125" y="122"/>
                  <a:pt x="1201" y="211"/>
                  <a:pt x="1243" y="221"/>
                </a:cubicBezTo>
                <a:cubicBezTo>
                  <a:pt x="1252" y="225"/>
                  <a:pt x="1263" y="226"/>
                  <a:pt x="1271" y="233"/>
                </a:cubicBezTo>
                <a:cubicBezTo>
                  <a:pt x="1275" y="236"/>
                  <a:pt x="1276" y="242"/>
                  <a:pt x="1280" y="246"/>
                </a:cubicBezTo>
                <a:cubicBezTo>
                  <a:pt x="1294" y="259"/>
                  <a:pt x="1313" y="275"/>
                  <a:pt x="1329" y="287"/>
                </a:cubicBezTo>
                <a:cubicBezTo>
                  <a:pt x="1331" y="297"/>
                  <a:pt x="1346" y="320"/>
                  <a:pt x="1354" y="328"/>
                </a:cubicBezTo>
                <a:cubicBezTo>
                  <a:pt x="1358" y="332"/>
                  <a:pt x="1365" y="331"/>
                  <a:pt x="1370" y="33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4402138" y="1456450"/>
            <a:ext cx="1465262" cy="557212"/>
          </a:xfrm>
          <a:custGeom>
            <a:avLst/>
            <a:gdLst/>
            <a:ahLst/>
            <a:cxnLst>
              <a:cxn ang="0">
                <a:pos x="0" y="316"/>
              </a:cxn>
              <a:cxn ang="0">
                <a:pos x="119" y="173"/>
              </a:cxn>
              <a:cxn ang="0">
                <a:pos x="493" y="0"/>
              </a:cxn>
              <a:cxn ang="0">
                <a:pos x="763" y="78"/>
              </a:cxn>
              <a:cxn ang="0">
                <a:pos x="841" y="148"/>
              </a:cxn>
              <a:cxn ang="0">
                <a:pos x="854" y="189"/>
              </a:cxn>
              <a:cxn ang="0">
                <a:pos x="870" y="222"/>
              </a:cxn>
              <a:cxn ang="0">
                <a:pos x="895" y="316"/>
              </a:cxn>
              <a:cxn ang="0">
                <a:pos x="875" y="303"/>
              </a:cxn>
            </a:cxnLst>
            <a:rect l="0" t="0" r="r" b="b"/>
            <a:pathLst>
              <a:path w="895" h="316">
                <a:moveTo>
                  <a:pt x="0" y="316"/>
                </a:moveTo>
                <a:cubicBezTo>
                  <a:pt x="13" y="260"/>
                  <a:pt x="77" y="211"/>
                  <a:pt x="119" y="173"/>
                </a:cubicBezTo>
                <a:cubicBezTo>
                  <a:pt x="229" y="71"/>
                  <a:pt x="341" y="9"/>
                  <a:pt x="493" y="0"/>
                </a:cubicBezTo>
                <a:cubicBezTo>
                  <a:pt x="566" y="5"/>
                  <a:pt x="702" y="17"/>
                  <a:pt x="763" y="78"/>
                </a:cubicBezTo>
                <a:cubicBezTo>
                  <a:pt x="787" y="102"/>
                  <a:pt x="824" y="115"/>
                  <a:pt x="841" y="148"/>
                </a:cubicBezTo>
                <a:cubicBezTo>
                  <a:pt x="847" y="160"/>
                  <a:pt x="848" y="175"/>
                  <a:pt x="854" y="189"/>
                </a:cubicBezTo>
                <a:cubicBezTo>
                  <a:pt x="858" y="200"/>
                  <a:pt x="870" y="222"/>
                  <a:pt x="870" y="222"/>
                </a:cubicBezTo>
                <a:cubicBezTo>
                  <a:pt x="874" y="247"/>
                  <a:pt x="895" y="292"/>
                  <a:pt x="895" y="316"/>
                </a:cubicBezTo>
                <a:lnTo>
                  <a:pt x="875" y="303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542098" y="2087631"/>
            <a:ext cx="832079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Row’</a:t>
            </a: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867400" y="1480262"/>
            <a:ext cx="2174875" cy="558800"/>
          </a:xfrm>
          <a:custGeom>
            <a:avLst/>
            <a:gdLst/>
            <a:ahLst/>
            <a:cxnLst>
              <a:cxn ang="0">
                <a:pos x="0" y="352"/>
              </a:cxn>
              <a:cxn ang="0">
                <a:pos x="82" y="270"/>
              </a:cxn>
              <a:cxn ang="0">
                <a:pos x="250" y="131"/>
              </a:cxn>
              <a:cxn ang="0">
                <a:pos x="693" y="0"/>
              </a:cxn>
              <a:cxn ang="0">
                <a:pos x="861" y="4"/>
              </a:cxn>
              <a:cxn ang="0">
                <a:pos x="910" y="20"/>
              </a:cxn>
              <a:cxn ang="0">
                <a:pos x="1083" y="98"/>
              </a:cxn>
              <a:cxn ang="0">
                <a:pos x="1243" y="221"/>
              </a:cxn>
              <a:cxn ang="0">
                <a:pos x="1271" y="233"/>
              </a:cxn>
              <a:cxn ang="0">
                <a:pos x="1280" y="246"/>
              </a:cxn>
              <a:cxn ang="0">
                <a:pos x="1329" y="287"/>
              </a:cxn>
              <a:cxn ang="0">
                <a:pos x="1354" y="328"/>
              </a:cxn>
              <a:cxn ang="0">
                <a:pos x="1370" y="336"/>
              </a:cxn>
            </a:cxnLst>
            <a:rect l="0" t="0" r="r" b="b"/>
            <a:pathLst>
              <a:path w="1370" h="352">
                <a:moveTo>
                  <a:pt x="0" y="352"/>
                </a:moveTo>
                <a:cubicBezTo>
                  <a:pt x="21" y="319"/>
                  <a:pt x="52" y="294"/>
                  <a:pt x="82" y="270"/>
                </a:cubicBezTo>
                <a:cubicBezTo>
                  <a:pt x="134" y="225"/>
                  <a:pt x="189" y="168"/>
                  <a:pt x="250" y="131"/>
                </a:cubicBezTo>
                <a:cubicBezTo>
                  <a:pt x="379" y="51"/>
                  <a:pt x="543" y="12"/>
                  <a:pt x="693" y="0"/>
                </a:cubicBezTo>
                <a:cubicBezTo>
                  <a:pt x="749" y="1"/>
                  <a:pt x="805" y="0"/>
                  <a:pt x="861" y="4"/>
                </a:cubicBezTo>
                <a:cubicBezTo>
                  <a:pt x="900" y="6"/>
                  <a:pt x="883" y="10"/>
                  <a:pt x="910" y="20"/>
                </a:cubicBezTo>
                <a:cubicBezTo>
                  <a:pt x="972" y="41"/>
                  <a:pt x="1026" y="65"/>
                  <a:pt x="1083" y="98"/>
                </a:cubicBezTo>
                <a:cubicBezTo>
                  <a:pt x="1125" y="122"/>
                  <a:pt x="1201" y="211"/>
                  <a:pt x="1243" y="221"/>
                </a:cubicBezTo>
                <a:cubicBezTo>
                  <a:pt x="1252" y="225"/>
                  <a:pt x="1263" y="226"/>
                  <a:pt x="1271" y="233"/>
                </a:cubicBezTo>
                <a:cubicBezTo>
                  <a:pt x="1275" y="236"/>
                  <a:pt x="1276" y="242"/>
                  <a:pt x="1280" y="246"/>
                </a:cubicBezTo>
                <a:cubicBezTo>
                  <a:pt x="1294" y="259"/>
                  <a:pt x="1313" y="275"/>
                  <a:pt x="1329" y="287"/>
                </a:cubicBezTo>
                <a:cubicBezTo>
                  <a:pt x="1331" y="297"/>
                  <a:pt x="1346" y="320"/>
                  <a:pt x="1354" y="328"/>
                </a:cubicBezTo>
                <a:cubicBezTo>
                  <a:pt x="1358" y="332"/>
                  <a:pt x="1365" y="331"/>
                  <a:pt x="1370" y="33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4343400" y="2623262"/>
            <a:ext cx="2133600" cy="3200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611682" y="5410268"/>
            <a:ext cx="789249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-57440" y="1143000"/>
            <a:ext cx="129540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alibri"/>
                <a:cs typeface="Calibri"/>
              </a:rPr>
              <a:t>200MHz Clock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934200" y="6150610"/>
            <a:ext cx="129540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Calibri"/>
                <a:cs typeface="Calibri"/>
              </a:rPr>
              <a:t>400Mb/s Data Rate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152400" y="6412478"/>
            <a:ext cx="6629400" cy="25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 Micron, 256Mb DDR2 SDRAM datasheet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14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CPU-Memory Bottleneck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2943185"/>
            <a:ext cx="8495144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Performance of high-speed computers is usually limited by memory bandwidth &amp; latency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Latency (time for a single access)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Memory access time &gt;&gt; Processor cycle time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Bandwidth (number of accesses per unit time)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if fraction m of instructions access memory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1+m memory references / instruction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CPI = 1 requires 1+m memory refs / cycle (assuming RISC-V ISA)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805218" y="1453140"/>
            <a:ext cx="1473200" cy="13985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90618" y="1605540"/>
            <a:ext cx="1168400" cy="10795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CPU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3433618" y="2138940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157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Physical Size Affects Latency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" name="Group 16"/>
          <p:cNvGrpSpPr/>
          <p:nvPr/>
        </p:nvGrpSpPr>
        <p:grpSpPr>
          <a:xfrm>
            <a:off x="609600" y="2209800"/>
            <a:ext cx="1295400" cy="2209800"/>
            <a:chOff x="609600" y="2209800"/>
            <a:chExt cx="1295400" cy="2209800"/>
          </a:xfrm>
        </p:grpSpPr>
        <p:sp>
          <p:nvSpPr>
            <p:cNvPr id="12" name="Rectangle 3"/>
            <p:cNvSpPr/>
            <p:nvPr/>
          </p:nvSpPr>
          <p:spPr bwMode="auto">
            <a:xfrm>
              <a:off x="609600" y="3124200"/>
              <a:ext cx="1295400" cy="12954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Small Memory</a:t>
              </a:r>
            </a:p>
          </p:txBody>
        </p:sp>
        <p:cxnSp>
          <p:nvCxnSpPr>
            <p:cNvPr id="13" name="Straight Arrow Connector 9"/>
            <p:cNvCxnSpPr>
              <a:endCxn id="12" idx="0"/>
            </p:cNvCxnSpPr>
            <p:nvPr/>
          </p:nvCxnSpPr>
          <p:spPr bwMode="auto">
            <a:xfrm rot="5400000" flipH="1" flipV="1">
              <a:off x="285750" y="3448050"/>
              <a:ext cx="1295400" cy="6477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4" name="Rectangle 11"/>
            <p:cNvSpPr/>
            <p:nvPr/>
          </p:nvSpPr>
          <p:spPr bwMode="auto">
            <a:xfrm>
              <a:off x="762000" y="2209800"/>
              <a:ext cx="990600" cy="9144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CPU</a:t>
              </a:r>
            </a:p>
          </p:txBody>
        </p:sp>
      </p:grpSp>
      <p:grpSp>
        <p:nvGrpSpPr>
          <p:cNvPr id="15" name="Group 17"/>
          <p:cNvGrpSpPr/>
          <p:nvPr/>
        </p:nvGrpSpPr>
        <p:grpSpPr>
          <a:xfrm>
            <a:off x="2895600" y="1295400"/>
            <a:ext cx="4876800" cy="5181600"/>
            <a:chOff x="2743200" y="990600"/>
            <a:chExt cx="4876800" cy="5181600"/>
          </a:xfrm>
        </p:grpSpPr>
        <p:sp>
          <p:nvSpPr>
            <p:cNvPr id="16" name="Rectangle 4"/>
            <p:cNvSpPr/>
            <p:nvPr/>
          </p:nvSpPr>
          <p:spPr bwMode="auto">
            <a:xfrm>
              <a:off x="2743200" y="1905000"/>
              <a:ext cx="4876800" cy="42672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000" dirty="0">
                  <a:solidFill>
                    <a:srgbClr val="000000"/>
                  </a:solidFill>
                  <a:latin typeface="Calibri"/>
                  <a:cs typeface="Calibri"/>
                </a:rPr>
                <a:t>Big Memory</a:t>
              </a:r>
            </a:p>
          </p:txBody>
        </p:sp>
        <p:cxnSp>
          <p:nvCxnSpPr>
            <p:cNvPr id="17" name="Straight Arrow Connector 10"/>
            <p:cNvCxnSpPr/>
            <p:nvPr/>
          </p:nvCxnSpPr>
          <p:spPr bwMode="auto">
            <a:xfrm rot="5400000" flipH="1" flipV="1">
              <a:off x="1790700" y="2857500"/>
              <a:ext cx="4267200" cy="2362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8" name="Rectangle 13"/>
            <p:cNvSpPr/>
            <p:nvPr/>
          </p:nvSpPr>
          <p:spPr bwMode="auto">
            <a:xfrm>
              <a:off x="4572000" y="990600"/>
              <a:ext cx="990600" cy="914400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CPU</a:t>
              </a:r>
            </a:p>
          </p:txBody>
        </p:sp>
      </p:grpSp>
      <p:sp>
        <p:nvSpPr>
          <p:cNvPr id="19" name="TextBox 15"/>
          <p:cNvSpPr txBox="1"/>
          <p:nvPr/>
        </p:nvSpPr>
        <p:spPr>
          <a:xfrm>
            <a:off x="3962400" y="5105400"/>
            <a:ext cx="35051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Signals have further to travel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 Fan out to more locations</a:t>
            </a:r>
          </a:p>
        </p:txBody>
      </p:sp>
    </p:spTree>
    <p:extLst>
      <p:ext uri="{BB962C8B-B14F-4D97-AF65-F5344CB8AC3E}">
        <p14:creationId xmlns:p14="http://schemas.microsoft.com/office/powerpoint/2010/main" val="321034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7675" y="41370"/>
            <a:ext cx="70389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Why are Large Memories Slow?</a:t>
            </a:r>
            <a:b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Library Analogy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66" y="1639344"/>
            <a:ext cx="6858000" cy="458114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6866" y="1658144"/>
            <a:ext cx="5200650" cy="339447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to find a book in a large library</a:t>
            </a:r>
          </a:p>
          <a:p>
            <a:pPr lvl="1">
              <a:buClr>
                <a:srgbClr val="C00000"/>
              </a:buClr>
              <a:buFont typeface="Calibri" panose="020F050202020403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a large card catalog – (mapping title/author to index number)</a:t>
            </a:r>
          </a:p>
          <a:p>
            <a:pPr lvl="1">
              <a:buClr>
                <a:srgbClr val="C00000"/>
              </a:buClr>
              <a:buFont typeface="Calibri" panose="020F050202020403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Round-trip time to walk to the stacks and retrieve the desired book</a:t>
            </a:r>
          </a:p>
          <a:p>
            <a:pPr>
              <a:buClr>
                <a:srgbClr val="C00000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Larger libraries worsen both delays</a:t>
            </a:r>
          </a:p>
          <a:p>
            <a:pPr>
              <a:buClr>
                <a:srgbClr val="C00000"/>
              </a:buCl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Electronic memories have same issue,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plus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technologies used to store a bit slow down as density increases (e.g., SRAM vs. DRAM vs. Disk)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950271" y="5311601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However what we want is a large yet fast memory! 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8958" y="2057400"/>
            <a:ext cx="2301708" cy="2133600"/>
          </a:xfrm>
          <a:prstGeom prst="rect">
            <a:avLst/>
          </a:prstGeom>
        </p:spPr>
      </p:pic>
      <p:pic>
        <p:nvPicPr>
          <p:cNvPr id="13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216" y="1600993"/>
            <a:ext cx="24574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What To Do: Library Analogy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6654799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Write a report using library books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E.g., works of J.D. Salinger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Go to library, look up relevant books, fetch from stacks, and place on desk in library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If need more, check them out and keep on desk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But don’t return earlier books since might need them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You hope this collection of ~10 books on desk enough to write report, despite 10 being only 0.00001% of books in </a:t>
            </a:r>
            <a:r>
              <a:rPr lang="en-US" altLang="zh-CN" sz="2400" dirty="0">
                <a:latin typeface="Arial" panose="020B0604020202020204" pitchFamily="34" charset="0"/>
              </a:rPr>
              <a:t>ZJU </a:t>
            </a:r>
            <a:r>
              <a:rPr lang="en-US" altLang="en-US" sz="2400" dirty="0">
                <a:latin typeface="Arial" panose="020B0604020202020204" pitchFamily="34" charset="0"/>
              </a:rPr>
              <a:t>libraries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560" y="1703262"/>
            <a:ext cx="1828800" cy="26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Processor-DRAM Gap (Latency)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315"/>
          <p:cNvSpPr>
            <a:spLocks noChangeArrowheads="1"/>
          </p:cNvSpPr>
          <p:nvPr/>
        </p:nvSpPr>
        <p:spPr bwMode="auto">
          <a:xfrm>
            <a:off x="756920" y="4914900"/>
            <a:ext cx="7929880" cy="584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rgbClr val="5612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1980 microprocessor executes </a:t>
            </a:r>
            <a:r>
              <a:rPr lang="en-US" sz="1600" b="1" dirty="0">
                <a:solidFill>
                  <a:srgbClr val="5612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~one instruction </a:t>
            </a:r>
            <a:r>
              <a:rPr lang="en-US" sz="1600" dirty="0">
                <a:solidFill>
                  <a:srgbClr val="5612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same time as DRAM access</a:t>
            </a:r>
          </a:p>
          <a:p>
            <a:pPr>
              <a:spcBef>
                <a:spcPct val="0"/>
              </a:spcBef>
            </a:pPr>
            <a:r>
              <a:rPr lang="is-IS" sz="1600" dirty="0">
                <a:solidFill>
                  <a:srgbClr val="5612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en-US" sz="1600" dirty="0">
                <a:solidFill>
                  <a:srgbClr val="5612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microprocessor executes </a:t>
            </a:r>
            <a:r>
              <a:rPr lang="en-US" sz="1600" b="1" dirty="0">
                <a:solidFill>
                  <a:srgbClr val="5612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~1000 instructions </a:t>
            </a:r>
            <a:r>
              <a:rPr lang="en-US" sz="1600" dirty="0">
                <a:solidFill>
                  <a:srgbClr val="5612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same time as DRAM access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73008" y="5558681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Slow DRAM access has disastrous impact on CPU performance! 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16"/>
          <a:stretch/>
        </p:blipFill>
        <p:spPr>
          <a:xfrm>
            <a:off x="1143000" y="1543050"/>
            <a:ext cx="68580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7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Relative Memory Cell Sizes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589" y="1149351"/>
            <a:ext cx="4680527" cy="4174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611072" y="3552825"/>
            <a:ext cx="2362200" cy="82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solidFill>
                  <a:srgbClr val="000000"/>
                </a:solidFill>
              </a:rPr>
              <a:t>[ Foss, “Implementing Application-Specific Memory”, ISSCC 1996 ]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7309" y="5221288"/>
            <a:ext cx="8229600" cy="163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12" name="Line 6"/>
          <p:cNvSpPr>
            <a:spLocks noChangeShapeType="1"/>
          </p:cNvSpPr>
          <p:nvPr/>
        </p:nvSpPr>
        <p:spPr bwMode="auto">
          <a:xfrm flipV="1">
            <a:off x="5809673" y="1447800"/>
            <a:ext cx="1258599" cy="53816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C0128"/>
              </a:solidFill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601547" y="1136650"/>
            <a:ext cx="1992312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DRAM on memory chip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22972" y="1219200"/>
            <a:ext cx="12954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On-Chip SRAM in logic chip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1408834" y="1608137"/>
            <a:ext cx="724766" cy="14677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C01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329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Big Idea: Memory Hierarchy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614488" y="1715691"/>
            <a:ext cx="5943600" cy="715566"/>
            <a:chOff x="396" y="407"/>
            <a:chExt cx="4992" cy="601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96" y="407"/>
              <a:ext cx="4992" cy="2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75000"/>
                </a:lnSpc>
                <a:spcBef>
                  <a:spcPct val="65000"/>
                </a:spcBef>
                <a:buSzPct val="100000"/>
                <a:buFont typeface="Times" pitchFamily="-65" charset="0"/>
                <a:buNone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Processor</a:t>
              </a: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2844" y="72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1671638" y="5033489"/>
            <a:ext cx="5715000" cy="347663"/>
            <a:chOff x="444" y="3168"/>
            <a:chExt cx="4800" cy="292"/>
          </a:xfrm>
        </p:grpSpPr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828" y="3224"/>
              <a:ext cx="4032" cy="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75000"/>
                </a:lnSpc>
                <a:spcBef>
                  <a:spcPct val="65000"/>
                </a:spcBef>
                <a:buSzPct val="100000"/>
                <a:buFont typeface="Times" pitchFamily="-65" charset="0"/>
                <a:buNone/>
              </a:pPr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Size of memory at each level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444" y="3168"/>
              <a:ext cx="4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5786438" y="2088356"/>
            <a:ext cx="1885950" cy="2743200"/>
            <a:chOff x="3900" y="720"/>
            <a:chExt cx="1584" cy="2304"/>
          </a:xfrm>
        </p:grpSpPr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900" y="816"/>
              <a:ext cx="1536" cy="10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75000"/>
                </a:lnSpc>
                <a:spcBef>
                  <a:spcPct val="65000"/>
                </a:spcBef>
                <a:buSzPct val="100000"/>
                <a:buFont typeface="Times" pitchFamily="-65" charset="0"/>
                <a:buNone/>
              </a:pPr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Increasing distance from processor,</a:t>
              </a:r>
              <a:b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decreasing  speed</a:t>
              </a: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5484" y="720"/>
              <a:ext cx="0" cy="23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1728788" y="2431256"/>
            <a:ext cx="5600700" cy="2457450"/>
            <a:chOff x="492" y="1008"/>
            <a:chExt cx="4704" cy="2064"/>
          </a:xfrm>
        </p:grpSpPr>
        <p:sp>
          <p:nvSpPr>
            <p:cNvPr id="17" name="AutoShape 13"/>
            <p:cNvSpPr>
              <a:spLocks noChangeArrowheads="1"/>
            </p:cNvSpPr>
            <p:nvPr/>
          </p:nvSpPr>
          <p:spPr bwMode="auto">
            <a:xfrm>
              <a:off x="492" y="1008"/>
              <a:ext cx="4704" cy="206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4"/>
            <p:cNvGrpSpPr>
              <a:grpSpLocks/>
            </p:cNvGrpSpPr>
            <p:nvPr/>
          </p:nvGrpSpPr>
          <p:grpSpPr bwMode="auto">
            <a:xfrm>
              <a:off x="2220" y="1270"/>
              <a:ext cx="1296" cy="314"/>
              <a:chOff x="2220" y="1270"/>
              <a:chExt cx="1296" cy="314"/>
            </a:xfrm>
          </p:grpSpPr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2364" y="1270"/>
                <a:ext cx="960" cy="20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47625" tIns="19050" rIns="47625" bIns="1905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-65" charset="0"/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Level 1</a:t>
                </a:r>
              </a:p>
            </p:txBody>
          </p:sp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>
                <a:off x="2220" y="1584"/>
                <a:ext cx="12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7"/>
            <p:cNvGrpSpPr>
              <a:grpSpLocks/>
            </p:cNvGrpSpPr>
            <p:nvPr/>
          </p:nvGrpSpPr>
          <p:grpSpPr bwMode="auto">
            <a:xfrm>
              <a:off x="1788" y="1680"/>
              <a:ext cx="2160" cy="288"/>
              <a:chOff x="1788" y="1680"/>
              <a:chExt cx="2160" cy="288"/>
            </a:xfrm>
          </p:grpSpPr>
          <p:sp>
            <p:nvSpPr>
              <p:cNvPr id="27" name="Rectangle 18"/>
              <p:cNvSpPr>
                <a:spLocks noChangeArrowheads="1"/>
              </p:cNvSpPr>
              <p:nvPr/>
            </p:nvSpPr>
            <p:spPr bwMode="auto">
              <a:xfrm>
                <a:off x="2364" y="1680"/>
                <a:ext cx="960" cy="20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47625" tIns="19050" rIns="47625" bIns="1905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-65" charset="0"/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Level 2</a:t>
                </a:r>
              </a:p>
            </p:txBody>
          </p:sp>
          <p:sp>
            <p:nvSpPr>
              <p:cNvPr id="28" name="Line 19"/>
              <p:cNvSpPr>
                <a:spLocks noChangeShapeType="1"/>
              </p:cNvSpPr>
              <p:nvPr/>
            </p:nvSpPr>
            <p:spPr bwMode="auto">
              <a:xfrm>
                <a:off x="1788" y="1968"/>
                <a:ext cx="21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2364" y="2736"/>
              <a:ext cx="960" cy="2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47625" tIns="19050" rIns="47625" bIns="1905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75000"/>
                </a:lnSpc>
                <a:spcBef>
                  <a:spcPct val="65000"/>
                </a:spcBef>
                <a:buSzPct val="100000"/>
                <a:buFont typeface="Times" pitchFamily="-65" charset="0"/>
                <a:buNone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Level n</a:t>
              </a:r>
            </a:p>
          </p:txBody>
        </p:sp>
        <p:grpSp>
          <p:nvGrpSpPr>
            <p:cNvPr id="21" name="Group 21"/>
            <p:cNvGrpSpPr>
              <a:grpSpLocks/>
            </p:cNvGrpSpPr>
            <p:nvPr/>
          </p:nvGrpSpPr>
          <p:grpSpPr bwMode="auto">
            <a:xfrm>
              <a:off x="1308" y="2064"/>
              <a:ext cx="3024" cy="288"/>
              <a:chOff x="1308" y="2064"/>
              <a:chExt cx="3024" cy="288"/>
            </a:xfrm>
          </p:grpSpPr>
          <p:sp>
            <p:nvSpPr>
              <p:cNvPr id="25" name="Rectangle 22"/>
              <p:cNvSpPr>
                <a:spLocks noChangeArrowheads="1"/>
              </p:cNvSpPr>
              <p:nvPr/>
            </p:nvSpPr>
            <p:spPr bwMode="auto">
              <a:xfrm>
                <a:off x="2364" y="2064"/>
                <a:ext cx="960" cy="20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47625" tIns="19050" rIns="47625" bIns="1905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-65" charset="0"/>
                  <a:buNone/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Level 3</a:t>
                </a: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1308" y="2352"/>
                <a:ext cx="30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972" y="2400"/>
              <a:ext cx="3792" cy="288"/>
              <a:chOff x="972" y="2400"/>
              <a:chExt cx="3792" cy="288"/>
            </a:xfrm>
          </p:grpSpPr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>
                <a:off x="972" y="2688"/>
                <a:ext cx="37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2364" y="2400"/>
                <a:ext cx="960" cy="20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47625" tIns="19050" rIns="47625" bIns="1905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-65" charset="0"/>
                  <a:buNone/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</p:grp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1421590" y="2159552"/>
            <a:ext cx="88678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</a:p>
        </p:txBody>
      </p: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1349975" y="4079412"/>
            <a:ext cx="857927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Outer</a:t>
            </a:r>
          </a:p>
        </p:txBody>
      </p:sp>
      <p:grpSp>
        <p:nvGrpSpPr>
          <p:cNvPr id="33" name="Group 29"/>
          <p:cNvGrpSpPr>
            <a:grpSpLocks/>
          </p:cNvGrpSpPr>
          <p:nvPr/>
        </p:nvGrpSpPr>
        <p:grpSpPr bwMode="auto">
          <a:xfrm>
            <a:off x="1321594" y="2210991"/>
            <a:ext cx="1601391" cy="2719388"/>
            <a:chOff x="150" y="823"/>
            <a:chExt cx="1345" cy="2284"/>
          </a:xfrm>
        </p:grpSpPr>
        <p:sp>
          <p:nvSpPr>
            <p:cNvPr id="34" name="Text Box 30"/>
            <p:cNvSpPr txBox="1">
              <a:spLocks noChangeArrowheads="1"/>
            </p:cNvSpPr>
            <p:nvPr/>
          </p:nvSpPr>
          <p:spPr bwMode="auto">
            <a:xfrm>
              <a:off x="150" y="1237"/>
              <a:ext cx="1345" cy="10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Levels in memory hierarchy</a:t>
              </a: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155" y="823"/>
              <a:ext cx="0" cy="2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2014538" y="5357667"/>
            <a:ext cx="5314950" cy="5355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As we move to outer levels the latency goes up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and price per bit goes down. Why?</a:t>
            </a:r>
          </a:p>
        </p:txBody>
      </p:sp>
    </p:spTree>
    <p:extLst>
      <p:ext uri="{BB962C8B-B14F-4D97-AF65-F5344CB8AC3E}">
        <p14:creationId xmlns:p14="http://schemas.microsoft.com/office/powerpoint/2010/main" val="20560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32" grpId="0" autoUpdateAnimBg="0"/>
      <p:bldP spid="3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Typical Memory Hierarchy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416561" y="4633478"/>
            <a:ext cx="82702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Principle of locality + memory hierarchy </a:t>
            </a:r>
            <a:r>
              <a:rPr lang="en-US" altLang="en-US" sz="2000" dirty="0">
                <a:latin typeface="Arial" panose="020B0604020202020204" pitchFamily="34" charset="0"/>
              </a:rPr>
              <a:t>presents programmer with ≈ as much memory as is available in the </a:t>
            </a:r>
            <a:r>
              <a:rPr lang="en-US" altLang="en-US" sz="2000" i="1" dirty="0">
                <a:solidFill>
                  <a:srgbClr val="0070C0"/>
                </a:solidFill>
                <a:latin typeface="Arial" panose="020B0604020202020204" pitchFamily="34" charset="0"/>
              </a:rPr>
              <a:t>cheapest</a:t>
            </a:r>
            <a:r>
              <a:rPr lang="en-US" altLang="en-US" sz="2000" dirty="0">
                <a:latin typeface="Arial" panose="020B0604020202020204" pitchFamily="34" charset="0"/>
              </a:rPr>
              <a:t> technology at the ≈ speed offered by the </a:t>
            </a:r>
            <a:r>
              <a:rPr lang="en-US" altLang="en-US" sz="2000" i="1" dirty="0">
                <a:solidFill>
                  <a:srgbClr val="0070C0"/>
                </a:solidFill>
                <a:latin typeface="Arial" panose="020B0604020202020204" pitchFamily="34" charset="0"/>
              </a:rPr>
              <a:t>fastest</a:t>
            </a:r>
            <a:r>
              <a:rPr lang="en-US" altLang="en-US" sz="2000" dirty="0">
                <a:latin typeface="Arial" panose="020B0604020202020204" pitchFamily="34" charset="0"/>
              </a:rPr>
              <a:t> technology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6" name="Rectangle 3" descr="10%"/>
          <p:cNvSpPr>
            <a:spLocks noChangeArrowheads="1"/>
          </p:cNvSpPr>
          <p:nvPr/>
        </p:nvSpPr>
        <p:spPr bwMode="auto">
          <a:xfrm>
            <a:off x="3490745" y="2400670"/>
            <a:ext cx="817365" cy="92910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7866" tIns="33338" rIns="67866" bIns="33338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Second-Level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(SRAM)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52051" y="1959213"/>
            <a:ext cx="2037160" cy="18216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7852" y="1902064"/>
            <a:ext cx="714139" cy="2827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15141" y="2302113"/>
            <a:ext cx="1066800" cy="101084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344453" y="2451656"/>
            <a:ext cx="863218" cy="2827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Datapath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324099" y="1559163"/>
            <a:ext cx="1033185" cy="18240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39921" y="2302114"/>
            <a:ext cx="1005761" cy="9291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7866" tIns="33338" rIns="67866" bIns="33338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Secondary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(Disk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 Flash)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200840" y="1730614"/>
            <a:ext cx="3850220" cy="166449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117959" y="1728569"/>
            <a:ext cx="1868301" cy="2827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On-Chip Components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2266450" y="1444863"/>
            <a:ext cx="4343400" cy="12573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2339079" y="3281999"/>
            <a:ext cx="4156472" cy="163115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 rot="16200000">
            <a:off x="1824409" y="2710698"/>
            <a:ext cx="266700" cy="67101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81791" y="2915573"/>
            <a:ext cx="758429" cy="2827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7866" tIns="33338" rIns="67866" bIns="33338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RegFile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9" descr="10%"/>
          <p:cNvSpPr>
            <a:spLocks noChangeArrowheads="1"/>
          </p:cNvSpPr>
          <p:nvPr/>
        </p:nvSpPr>
        <p:spPr bwMode="auto">
          <a:xfrm>
            <a:off x="5279660" y="2114920"/>
            <a:ext cx="781050" cy="101322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5287971" y="2343520"/>
            <a:ext cx="784672" cy="7136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(DRAM)</a:t>
            </a: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 rot="5400000">
            <a:off x="2859390" y="2838225"/>
            <a:ext cx="654828" cy="4982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7866" tIns="33338" rIns="67866" bIns="33338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 rot="5400000">
            <a:off x="2865342" y="2323875"/>
            <a:ext cx="654828" cy="4982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7866" tIns="33338" rIns="67866" bIns="33338">
            <a:spAutoFit/>
          </a:bodyPr>
          <a:lstStyle/>
          <a:p>
            <a:pPr algn="ctr"/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23" name="Rectangle 29"/>
          <p:cNvSpPr>
            <a:spLocks noChangeArrowheads="1"/>
          </p:cNvSpPr>
          <p:nvPr/>
        </p:nvSpPr>
        <p:spPr bwMode="auto">
          <a:xfrm>
            <a:off x="279593" y="3550511"/>
            <a:ext cx="7317388" cy="2215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47625" tIns="19050" rIns="47625" bIns="1905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Speed (cycles):     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½’s                  1’s                      10’s          100’s-1000     1,000,000’s</a:t>
            </a:r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279591" y="3836261"/>
            <a:ext cx="6868483" cy="2215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47625" tIns="19050" rIns="47625" bIns="1905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Size (bytes): 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100’s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10K’s                       M’s                G’s                   T’s</a:t>
            </a:r>
          </a:p>
        </p:txBody>
      </p:sp>
      <p:grpSp>
        <p:nvGrpSpPr>
          <p:cNvPr id="25" name="Group 29"/>
          <p:cNvGrpSpPr/>
          <p:nvPr/>
        </p:nvGrpSpPr>
        <p:grpSpPr>
          <a:xfrm>
            <a:off x="510569" y="4114136"/>
            <a:ext cx="7275222" cy="221599"/>
            <a:chOff x="481357" y="4658696"/>
            <a:chExt cx="7924800" cy="295466"/>
          </a:xfrm>
        </p:grpSpPr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481357" y="4658696"/>
              <a:ext cx="7924800" cy="2954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47625" tIns="19050" rIns="47625" bIns="1905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Cost/bit:        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highest                                                                                            lowest</a:t>
              </a:r>
            </a:p>
          </p:txBody>
        </p:sp>
        <p:cxnSp>
          <p:nvCxnSpPr>
            <p:cNvPr id="27" name="Straight Arrow Connector 28"/>
            <p:cNvCxnSpPr/>
            <p:nvPr/>
          </p:nvCxnSpPr>
          <p:spPr>
            <a:xfrm flipV="1">
              <a:off x="2739264" y="4810070"/>
              <a:ext cx="4548634" cy="771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3" descr="10%"/>
          <p:cNvSpPr>
            <a:spLocks noChangeArrowheads="1"/>
          </p:cNvSpPr>
          <p:nvPr/>
        </p:nvSpPr>
        <p:spPr bwMode="auto">
          <a:xfrm>
            <a:off x="4365260" y="2057769"/>
            <a:ext cx="671254" cy="12001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7866" tIns="33338" rIns="67866" bIns="0"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Third-Level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(SRAM)</a:t>
            </a:r>
          </a:p>
        </p:txBody>
      </p:sp>
    </p:spTree>
    <p:extLst>
      <p:ext uri="{BB962C8B-B14F-4D97-AF65-F5344CB8AC3E}">
        <p14:creationId xmlns:p14="http://schemas.microsoft.com/office/powerpoint/2010/main" val="367723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utoUpdateAnimBg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Memory Hierarchy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2971800" y="1676400"/>
            <a:ext cx="1981200" cy="1524000"/>
          </a:xfrm>
          <a:prstGeom prst="rect">
            <a:avLst/>
          </a:prstGeom>
          <a:solidFill>
            <a:srgbClr val="CFBDC8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Small,</a:t>
            </a:r>
          </a:p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Fast Memory</a:t>
            </a:r>
          </a:p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(RF, SRAM)</a:t>
            </a: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28600" y="3692398"/>
            <a:ext cx="8763000" cy="2521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capacity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:  Register &lt;&lt; SRAM &lt;&lt; DRAM</a:t>
            </a:r>
            <a:endParaRPr lang="en-US" sz="2400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 latency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:   Register &lt;&lt; SRAM &lt;&lt; DRAM</a:t>
            </a:r>
            <a:endParaRPr lang="en-US" sz="2400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Calibri"/>
                <a:cs typeface="Calibri"/>
              </a:rPr>
              <a:t>bandwidth: 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on-chip &gt;&gt; off-chip</a:t>
            </a:r>
            <a:endParaRPr lang="en-US" sz="2400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spcBef>
                <a:spcPct val="0"/>
              </a:spcBef>
            </a:pPr>
            <a:endParaRPr lang="en-US" sz="1400" i="1" dirty="0">
              <a:solidFill>
                <a:srgbClr val="000000"/>
              </a:solidFill>
              <a:latin typeface="Verdana" charset="0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On a data access:</a:t>
            </a:r>
          </a:p>
          <a:p>
            <a:pPr lvl="1">
              <a:spcBef>
                <a:spcPct val="0"/>
              </a:spcBef>
            </a:pP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if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data </a:t>
            </a:r>
            <a:r>
              <a:rPr lang="en-US" sz="2400" dirty="0">
                <a:solidFill>
                  <a:srgbClr val="56127A"/>
                </a:solidFill>
                <a:latin typeface="Symbol" charset="2"/>
              </a:rPr>
              <a:t>Î</a:t>
            </a:r>
            <a:r>
              <a:rPr lang="en-US" sz="2400" dirty="0">
                <a:solidFill>
                  <a:srgbClr val="56127A"/>
                </a:solidFill>
                <a:latin typeface="Verdana" charset="0"/>
              </a:rPr>
              <a:t>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fast memory </a:t>
            </a:r>
            <a:r>
              <a:rPr lang="en-US" sz="2400" dirty="0" err="1">
                <a:solidFill>
                  <a:srgbClr val="56127A"/>
                </a:solidFill>
                <a:latin typeface="Symbol" charset="2"/>
              </a:rPr>
              <a:t></a:t>
            </a:r>
            <a:r>
              <a:rPr lang="en-US" sz="2400" dirty="0">
                <a:solidFill>
                  <a:srgbClr val="56127A"/>
                </a:solidFill>
                <a:latin typeface="Verdana" charset="0"/>
              </a:rPr>
              <a:t>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low latency access </a:t>
            </a: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(SRAM)</a:t>
            </a:r>
          </a:p>
          <a:p>
            <a:pPr lvl="1">
              <a:spcBef>
                <a:spcPct val="0"/>
              </a:spcBef>
            </a:pP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if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data </a:t>
            </a:r>
            <a:r>
              <a:rPr lang="en-US" sz="2400" dirty="0">
                <a:solidFill>
                  <a:srgbClr val="56127A"/>
                </a:solidFill>
                <a:latin typeface="Symbol" charset="2"/>
              </a:rPr>
              <a:t>Ï</a:t>
            </a:r>
            <a:r>
              <a:rPr lang="en-US" sz="2400" dirty="0">
                <a:solidFill>
                  <a:srgbClr val="56127A"/>
                </a:solidFill>
                <a:latin typeface="Verdana" charset="0"/>
              </a:rPr>
              <a:t>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fast memory </a:t>
            </a:r>
            <a:r>
              <a:rPr lang="en-US" sz="2400" dirty="0">
                <a:solidFill>
                  <a:srgbClr val="56127A"/>
                </a:solidFill>
                <a:latin typeface="Symbol" charset="2"/>
              </a:rPr>
              <a:t></a:t>
            </a:r>
            <a:r>
              <a:rPr lang="en-US" sz="2400" dirty="0">
                <a:solidFill>
                  <a:srgbClr val="56127A"/>
                </a:solidFill>
                <a:latin typeface="Verdana" charset="0"/>
              </a:rPr>
              <a:t> </a:t>
            </a:r>
            <a:r>
              <a:rPr lang="en-US" sz="2400" dirty="0">
                <a:solidFill>
                  <a:srgbClr val="56127A"/>
                </a:solidFill>
                <a:latin typeface="Calibri"/>
                <a:cs typeface="Calibri"/>
              </a:rPr>
              <a:t>high latency access </a:t>
            </a: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(DRAM)</a:t>
            </a:r>
            <a:endParaRPr lang="en-US" sz="2400" i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838200" y="2057400"/>
            <a:ext cx="1016000" cy="8350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CPU</a:t>
            </a: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5943600" y="1219200"/>
            <a:ext cx="2819400" cy="2514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Big, Slow Memory</a:t>
            </a: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(DRAM)</a:t>
            </a:r>
          </a:p>
        </p:txBody>
      </p:sp>
      <p:sp>
        <p:nvSpPr>
          <p:cNvPr id="41" name="Oval 7"/>
          <p:cNvSpPr>
            <a:spLocks noChangeArrowheads="1"/>
          </p:cNvSpPr>
          <p:nvPr/>
        </p:nvSpPr>
        <p:spPr bwMode="auto">
          <a:xfrm>
            <a:off x="2209800" y="1752600"/>
            <a:ext cx="355600" cy="3111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90488" tIns="44450" rIns="90488" bIns="4445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42" name="Oval 8"/>
          <p:cNvSpPr>
            <a:spLocks noChangeArrowheads="1"/>
          </p:cNvSpPr>
          <p:nvPr/>
        </p:nvSpPr>
        <p:spPr bwMode="auto">
          <a:xfrm>
            <a:off x="5257800" y="1752600"/>
            <a:ext cx="355600" cy="3111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90488" tIns="44450" rIns="90488" bIns="4445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B</a:t>
            </a:r>
          </a:p>
        </p:txBody>
      </p:sp>
      <p:sp>
        <p:nvSpPr>
          <p:cNvPr id="43" name="Rectangle 9"/>
          <p:cNvSpPr>
            <a:spLocks noChangeArrowheads="1"/>
          </p:cNvSpPr>
          <p:nvPr/>
        </p:nvSpPr>
        <p:spPr bwMode="auto">
          <a:xfrm>
            <a:off x="1752600" y="3200400"/>
            <a:ext cx="41910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Calibri"/>
                <a:cs typeface="Calibri"/>
              </a:rPr>
              <a:t>holds frequently used data</a:t>
            </a:r>
          </a:p>
        </p:txBody>
      </p:sp>
      <p:sp>
        <p:nvSpPr>
          <p:cNvPr id="44" name="AutoShape 10"/>
          <p:cNvSpPr>
            <a:spLocks noChangeArrowheads="1"/>
          </p:cNvSpPr>
          <p:nvPr/>
        </p:nvSpPr>
        <p:spPr bwMode="auto">
          <a:xfrm>
            <a:off x="4953000" y="2438400"/>
            <a:ext cx="990600" cy="152400"/>
          </a:xfrm>
          <a:prstGeom prst="leftRightArrow">
            <a:avLst>
              <a:gd name="adj1" fmla="val 50000"/>
              <a:gd name="adj2" fmla="val 130000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45" name="AutoShape 11"/>
          <p:cNvSpPr>
            <a:spLocks noChangeArrowheads="1"/>
          </p:cNvSpPr>
          <p:nvPr/>
        </p:nvSpPr>
        <p:spPr bwMode="auto">
          <a:xfrm>
            <a:off x="1828800" y="2057400"/>
            <a:ext cx="1143000" cy="838200"/>
          </a:xfrm>
          <a:prstGeom prst="leftRightArrow">
            <a:avLst>
              <a:gd name="adj1" fmla="val 50000"/>
              <a:gd name="adj2" fmla="val 27273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29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5419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Review: Single-Cycle RISC-V RV32I Datapath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3408209" y="4771721"/>
            <a:ext cx="212725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4279066" y="4774604"/>
            <a:ext cx="212725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矩形 70"/>
          <p:cNvSpPr/>
          <p:nvPr/>
        </p:nvSpPr>
        <p:spPr>
          <a:xfrm>
            <a:off x="5632828" y="4771721"/>
            <a:ext cx="212725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矩形 71"/>
          <p:cNvSpPr/>
          <p:nvPr/>
        </p:nvSpPr>
        <p:spPr>
          <a:xfrm>
            <a:off x="6157074" y="4771721"/>
            <a:ext cx="177051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6665383" y="5054994"/>
            <a:ext cx="370417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/>
          <p:cNvSpPr/>
          <p:nvPr/>
        </p:nvSpPr>
        <p:spPr>
          <a:xfrm>
            <a:off x="7857447" y="4771721"/>
            <a:ext cx="459466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/>
          <p:cNvSpPr/>
          <p:nvPr/>
        </p:nvSpPr>
        <p:spPr>
          <a:xfrm>
            <a:off x="8851872" y="4771721"/>
            <a:ext cx="218156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28767"/>
            <a:ext cx="9144000" cy="380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66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Management of Memory Hierarchy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495144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Small/fast storage, e.g., registers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Address usually specified in instruction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Generally implemented directly as a register file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i="1" dirty="0">
                <a:latin typeface="Arial" panose="020B0604020202020204" pitchFamily="34" charset="0"/>
              </a:rPr>
              <a:t>but hardware might do things behind software’s back, e.g., stack management, register renaming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Larger/slower storage, e.g., main memory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Address usually computed from values in register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Generally implemented as a hardware-managed cache hierarchy (hardware decides what is kept in fast memory)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i="1" dirty="0">
                <a:latin typeface="Arial" panose="020B0604020202020204" pitchFamily="34" charset="0"/>
              </a:rPr>
              <a:t>but software may provide “hints”, e.g., don’t cache or </a:t>
            </a:r>
            <a:r>
              <a:rPr lang="en-US" altLang="en-US" sz="2000" i="1" dirty="0" err="1">
                <a:latin typeface="Arial" panose="020B0604020202020204" pitchFamily="34" charset="0"/>
              </a:rPr>
              <a:t>prefetch</a:t>
            </a:r>
            <a:endParaRPr lang="en-US" altLang="en-US" sz="2000" i="1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8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Big Idea: Locality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270239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i="1" dirty="0">
                <a:solidFill>
                  <a:srgbClr val="0070C0"/>
                </a:solidFill>
                <a:latin typeface="Arial" panose="020B0604020202020204" pitchFamily="34" charset="0"/>
              </a:rPr>
              <a:t>Temporal Locality </a:t>
            </a:r>
            <a:r>
              <a:rPr lang="en-US" altLang="en-US" sz="2400" dirty="0">
                <a:latin typeface="Arial" panose="020B0604020202020204" pitchFamily="34" charset="0"/>
              </a:rPr>
              <a:t>(locality in time)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Go back to same book on desk multiple times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If a memory location is referenced, then it will tend to be referenced again soon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i="1" dirty="0">
                <a:solidFill>
                  <a:srgbClr val="0070C0"/>
                </a:solidFill>
                <a:latin typeface="Arial" panose="020B0604020202020204" pitchFamily="34" charset="0"/>
              </a:rPr>
              <a:t>Spatial Locality </a:t>
            </a:r>
            <a:r>
              <a:rPr lang="en-US" altLang="en-US" sz="2400" dirty="0">
                <a:latin typeface="Arial" panose="020B0604020202020204" pitchFamily="34" charset="0"/>
              </a:rPr>
              <a:t>(locality in space)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When go to book shelf, pick up multiple books on J.D. Salinger since library stores related books together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If a memory location is referenced, the locations with nearby addresses will tend to be referenced soon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22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Memory Reference Patterns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alphaModFix amt="82000"/>
          </a:blip>
          <a:srcRect/>
          <a:stretch>
            <a:fillRect/>
          </a:stretch>
        </p:blipFill>
        <p:spPr bwMode="auto">
          <a:xfrm>
            <a:off x="1476376" y="1495426"/>
            <a:ext cx="6331744" cy="388501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99011" y="5790769"/>
            <a:ext cx="6276975" cy="36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Donald J. Hatfield, Jeanette Gerald: Program Restructuring for Virtual Memory.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IBM Systems Journal 10(3): 168-192 (1971)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152703" y="5429250"/>
            <a:ext cx="593304" cy="12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>
              <a:lnSpc>
                <a:spcPts val="975"/>
              </a:lnSpc>
              <a:spcBef>
                <a:spcPct val="0"/>
              </a:spcBef>
              <a:tabLst>
                <a:tab pos="447675" algn="l"/>
                <a:tab pos="1133475" algn="l"/>
                <a:tab pos="1819275" algn="l"/>
                <a:tab pos="2505075" algn="l"/>
                <a:tab pos="3190875" algn="l"/>
                <a:tab pos="3876675" algn="l"/>
                <a:tab pos="4562475" algn="l"/>
                <a:tab pos="5248275" algn="l"/>
              </a:tabLst>
            </a:pPr>
            <a:r>
              <a:rPr lang="en-US" sz="2000" b="1" dirty="0">
                <a:solidFill>
                  <a:srgbClr val="053D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 rot="16200000">
            <a:off x="-774501" y="3178374"/>
            <a:ext cx="38862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tabLst>
                <a:tab pos="447675" algn="l"/>
                <a:tab pos="1133475" algn="l"/>
                <a:tab pos="1819275" algn="l"/>
                <a:tab pos="2505075" algn="l"/>
                <a:tab pos="3190875" algn="l"/>
                <a:tab pos="3876675" algn="l"/>
                <a:tab pos="4562475" algn="l"/>
                <a:tab pos="5248275" algn="l"/>
              </a:tabLst>
            </a:pPr>
            <a:r>
              <a:rPr lang="en-US" sz="2000" b="1" dirty="0">
                <a:solidFill>
                  <a:srgbClr val="053DE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Address (one dot per access)</a:t>
            </a: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114801" y="4391025"/>
            <a:ext cx="3761185" cy="962025"/>
            <a:chOff x="2198" y="2555"/>
            <a:chExt cx="3159" cy="808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98" y="2555"/>
              <a:ext cx="639" cy="440"/>
            </a:xfrm>
            <a:custGeom>
              <a:avLst/>
              <a:gdLst/>
              <a:ahLst/>
              <a:cxnLst>
                <a:cxn ang="0">
                  <a:pos x="7777" y="1334"/>
                </a:cxn>
                <a:cxn ang="0">
                  <a:pos x="7777" y="7777"/>
                </a:cxn>
                <a:cxn ang="0">
                  <a:pos x="1334" y="7777"/>
                </a:cxn>
                <a:cxn ang="0">
                  <a:pos x="1334" y="1334"/>
                </a:cxn>
                <a:cxn ang="0">
                  <a:pos x="7777" y="1334"/>
                </a:cxn>
                <a:cxn ang="0">
                  <a:pos x="7777" y="1334"/>
                </a:cxn>
              </a:cxnLst>
              <a:rect l="0" t="0" r="r" b="b"/>
              <a:pathLst>
                <a:path w="9111" h="9111">
                  <a:moveTo>
                    <a:pt x="7777" y="1334"/>
                  </a:moveTo>
                  <a:cubicBezTo>
                    <a:pt x="9556" y="3113"/>
                    <a:pt x="9556" y="5998"/>
                    <a:pt x="7777" y="7777"/>
                  </a:cubicBezTo>
                  <a:cubicBezTo>
                    <a:pt x="5998" y="9556"/>
                    <a:pt x="3113" y="9556"/>
                    <a:pt x="1334" y="7777"/>
                  </a:cubicBezTo>
                  <a:cubicBezTo>
                    <a:pt x="-445" y="5998"/>
                    <a:pt x="-445" y="3113"/>
                    <a:pt x="1334" y="1334"/>
                  </a:cubicBezTo>
                  <a:cubicBezTo>
                    <a:pt x="3113" y="-445"/>
                    <a:pt x="5998" y="-445"/>
                    <a:pt x="7777" y="1334"/>
                  </a:cubicBezTo>
                  <a:close/>
                  <a:moveTo>
                    <a:pt x="7777" y="1334"/>
                  </a:moveTo>
                </a:path>
              </a:pathLst>
            </a:custGeom>
            <a:noFill/>
            <a:ln w="25400">
              <a:solidFill>
                <a:srgbClr val="053DE8"/>
              </a:solidFill>
              <a:prstDash val="solid"/>
              <a:round/>
              <a:headEnd/>
              <a:tailEnd/>
            </a:ln>
            <a:effectLst>
              <a:outerShdw blurRad="63500" dist="63499" dir="2339991" algn="ctr" rotWithShape="0">
                <a:srgbClr val="0D0D0D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rot="10800000">
              <a:off x="2846" y="2923"/>
              <a:ext cx="576" cy="120"/>
            </a:xfrm>
            <a:prstGeom prst="line">
              <a:avLst/>
            </a:prstGeom>
            <a:noFill/>
            <a:ln w="25400">
              <a:solidFill>
                <a:srgbClr val="053DE8"/>
              </a:solidFill>
              <a:round/>
              <a:headEnd/>
              <a:tailEnd type="stealth" w="med" len="med"/>
            </a:ln>
            <a:effectLst>
              <a:outerShdw blurRad="63500" dist="76199" dir="3420002" algn="ctr" rotWithShape="0">
                <a:srgbClr val="053DE8">
                  <a:alpha val="25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4222" y="3019"/>
              <a:ext cx="448" cy="104"/>
            </a:xfrm>
            <a:prstGeom prst="line">
              <a:avLst/>
            </a:prstGeom>
            <a:noFill/>
            <a:ln w="25400">
              <a:solidFill>
                <a:srgbClr val="053DE8"/>
              </a:solidFill>
              <a:round/>
              <a:headEnd/>
              <a:tailEnd type="stealth" w="med" len="med"/>
            </a:ln>
            <a:effectLst>
              <a:outerShdw blurRad="63500" dist="76199" dir="3420002" algn="ctr" rotWithShape="0">
                <a:srgbClr val="053DE8">
                  <a:alpha val="25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4718" y="2763"/>
              <a:ext cx="639" cy="600"/>
            </a:xfrm>
            <a:custGeom>
              <a:avLst/>
              <a:gdLst/>
              <a:ahLst/>
              <a:cxnLst>
                <a:cxn ang="0">
                  <a:pos x="7777" y="1334"/>
                </a:cxn>
                <a:cxn ang="0">
                  <a:pos x="7777" y="7777"/>
                </a:cxn>
                <a:cxn ang="0">
                  <a:pos x="1334" y="7777"/>
                </a:cxn>
                <a:cxn ang="0">
                  <a:pos x="1334" y="1334"/>
                </a:cxn>
                <a:cxn ang="0">
                  <a:pos x="7777" y="1334"/>
                </a:cxn>
                <a:cxn ang="0">
                  <a:pos x="7777" y="1334"/>
                </a:cxn>
              </a:cxnLst>
              <a:rect l="0" t="0" r="r" b="b"/>
              <a:pathLst>
                <a:path w="9111" h="9111">
                  <a:moveTo>
                    <a:pt x="7777" y="1334"/>
                  </a:moveTo>
                  <a:cubicBezTo>
                    <a:pt x="9556" y="3113"/>
                    <a:pt x="9556" y="5998"/>
                    <a:pt x="7777" y="7777"/>
                  </a:cubicBezTo>
                  <a:cubicBezTo>
                    <a:pt x="5998" y="9556"/>
                    <a:pt x="3113" y="9556"/>
                    <a:pt x="1334" y="7777"/>
                  </a:cubicBezTo>
                  <a:cubicBezTo>
                    <a:pt x="-445" y="5998"/>
                    <a:pt x="-445" y="3113"/>
                    <a:pt x="1334" y="1334"/>
                  </a:cubicBezTo>
                  <a:cubicBezTo>
                    <a:pt x="3113" y="-445"/>
                    <a:pt x="5998" y="-445"/>
                    <a:pt x="7777" y="1334"/>
                  </a:cubicBezTo>
                  <a:close/>
                  <a:moveTo>
                    <a:pt x="7777" y="1334"/>
                  </a:moveTo>
                </a:path>
              </a:pathLst>
            </a:custGeom>
            <a:noFill/>
            <a:ln w="25400">
              <a:solidFill>
                <a:srgbClr val="053DE8"/>
              </a:solidFill>
              <a:prstDash val="solid"/>
              <a:round/>
              <a:headEnd/>
              <a:tailEnd/>
            </a:ln>
            <a:effectLst>
              <a:outerShdw blurRad="63500" dist="63499" dir="2339991" algn="ctr" rotWithShape="0">
                <a:srgbClr val="0D0D0D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302" y="2707"/>
              <a:ext cx="1172" cy="51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r>
                <a:rPr lang="en-US" sz="2000" b="1" dirty="0">
                  <a:solidFill>
                    <a:srgbClr val="05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</a:t>
              </a:r>
            </a:p>
            <a:p>
              <a:pPr algn="ctr">
                <a:spcBef>
                  <a:spcPct val="0"/>
                </a:spcBef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r>
                <a:rPr lang="en-US" sz="2000" b="1" dirty="0">
                  <a:solidFill>
                    <a:srgbClr val="05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Locality</a:t>
              </a: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295775" y="2628900"/>
            <a:ext cx="3614738" cy="615553"/>
            <a:chOff x="2317" y="1288"/>
            <a:chExt cx="3036" cy="517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317" y="1552"/>
              <a:ext cx="1735" cy="216"/>
            </a:xfrm>
            <a:custGeom>
              <a:avLst/>
              <a:gdLst/>
              <a:ahLst/>
              <a:cxnLst>
                <a:cxn ang="0">
                  <a:pos x="7777" y="1334"/>
                </a:cxn>
                <a:cxn ang="0">
                  <a:pos x="7777" y="7777"/>
                </a:cxn>
                <a:cxn ang="0">
                  <a:pos x="1334" y="7777"/>
                </a:cxn>
                <a:cxn ang="0">
                  <a:pos x="1334" y="1334"/>
                </a:cxn>
                <a:cxn ang="0">
                  <a:pos x="7777" y="1334"/>
                </a:cxn>
                <a:cxn ang="0">
                  <a:pos x="7777" y="1334"/>
                </a:cxn>
              </a:cxnLst>
              <a:rect l="0" t="0" r="r" b="b"/>
              <a:pathLst>
                <a:path w="9111" h="9111">
                  <a:moveTo>
                    <a:pt x="7777" y="1334"/>
                  </a:moveTo>
                  <a:cubicBezTo>
                    <a:pt x="9556" y="3113"/>
                    <a:pt x="9556" y="5998"/>
                    <a:pt x="7777" y="7777"/>
                  </a:cubicBezTo>
                  <a:cubicBezTo>
                    <a:pt x="5998" y="9556"/>
                    <a:pt x="3113" y="9556"/>
                    <a:pt x="1334" y="7777"/>
                  </a:cubicBezTo>
                  <a:cubicBezTo>
                    <a:pt x="-445" y="5998"/>
                    <a:pt x="-445" y="3113"/>
                    <a:pt x="1334" y="1334"/>
                  </a:cubicBezTo>
                  <a:cubicBezTo>
                    <a:pt x="3113" y="-445"/>
                    <a:pt x="5998" y="-445"/>
                    <a:pt x="7777" y="1334"/>
                  </a:cubicBezTo>
                  <a:close/>
                  <a:moveTo>
                    <a:pt x="7777" y="1334"/>
                  </a:moveTo>
                </a:path>
              </a:pathLst>
            </a:custGeom>
            <a:noFill/>
            <a:ln w="25400">
              <a:solidFill>
                <a:srgbClr val="053DE8"/>
              </a:solidFill>
              <a:prstDash val="solid"/>
              <a:round/>
              <a:headEnd/>
              <a:tailEnd/>
            </a:ln>
            <a:effectLst>
              <a:outerShdw blurRad="63500" dist="63499" dir="2339991" algn="ctr" rotWithShape="0">
                <a:srgbClr val="0D0D0D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>
              <a:off x="4077" y="1488"/>
              <a:ext cx="208" cy="152"/>
            </a:xfrm>
            <a:prstGeom prst="line">
              <a:avLst/>
            </a:prstGeom>
            <a:noFill/>
            <a:ln w="25400">
              <a:solidFill>
                <a:srgbClr val="053DE8"/>
              </a:solidFill>
              <a:round/>
              <a:headEnd/>
              <a:tailEnd type="stealth" w="med" len="med"/>
            </a:ln>
            <a:effectLst>
              <a:outerShdw blurRad="63500" dist="76199" dir="3420002" algn="ctr" rotWithShape="0">
                <a:srgbClr val="053DE8">
                  <a:alpha val="25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181" y="1288"/>
              <a:ext cx="1172" cy="51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r>
                <a:rPr lang="en-US" sz="2000" b="1" dirty="0">
                  <a:solidFill>
                    <a:srgbClr val="05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Temporal</a:t>
              </a:r>
            </a:p>
            <a:p>
              <a:pPr algn="ctr">
                <a:spcBef>
                  <a:spcPct val="0"/>
                </a:spcBef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r>
                <a:rPr lang="en-US" sz="2000" b="1" dirty="0">
                  <a:solidFill>
                    <a:srgbClr val="053DE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Locality</a:t>
              </a:r>
            </a:p>
          </p:txBody>
        </p:sp>
      </p:grpSp>
      <p:cxnSp>
        <p:nvCxnSpPr>
          <p:cNvPr id="22" name="Straight Arrow Connector 4"/>
          <p:cNvCxnSpPr/>
          <p:nvPr/>
        </p:nvCxnSpPr>
        <p:spPr>
          <a:xfrm>
            <a:off x="1714500" y="5314950"/>
            <a:ext cx="6115050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01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Principle of Locality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27023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i="1" dirty="0">
                <a:solidFill>
                  <a:srgbClr val="0070C0"/>
                </a:solidFill>
                <a:latin typeface="Arial" panose="020B0604020202020204" pitchFamily="34" charset="0"/>
              </a:rPr>
              <a:t>Principle of Locality</a:t>
            </a:r>
            <a:r>
              <a:rPr lang="en-US" altLang="en-US" sz="2400" dirty="0">
                <a:latin typeface="Arial" panose="020B0604020202020204" pitchFamily="34" charset="0"/>
              </a:rPr>
              <a:t>: Programs access small portion of address space at any instant of time (spatial locality) and repeatedly access that portion (temporal locality)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What program structures lead to </a:t>
            </a:r>
            <a:r>
              <a:rPr lang="en-US" altLang="en-US" sz="2400" i="1" dirty="0">
                <a:solidFill>
                  <a:srgbClr val="0070C0"/>
                </a:solidFill>
                <a:latin typeface="Arial" panose="020B0604020202020204" pitchFamily="34" charset="0"/>
              </a:rPr>
              <a:t>temporal</a:t>
            </a:r>
            <a:r>
              <a:rPr lang="en-US" altLang="en-US" sz="2400" dirty="0">
                <a:latin typeface="Arial" panose="020B0604020202020204" pitchFamily="34" charset="0"/>
              </a:rPr>
              <a:t> and </a:t>
            </a:r>
            <a:r>
              <a:rPr lang="en-US" altLang="en-US" sz="2400" i="1" dirty="0">
                <a:solidFill>
                  <a:srgbClr val="0070C0"/>
                </a:solidFill>
                <a:latin typeface="Arial" panose="020B0604020202020204" pitchFamily="34" charset="0"/>
              </a:rPr>
              <a:t>spatial locality </a:t>
            </a:r>
            <a:r>
              <a:rPr lang="en-US" altLang="en-US" sz="2400" dirty="0">
                <a:latin typeface="Arial" panose="020B0604020202020204" pitchFamily="34" charset="0"/>
              </a:rPr>
              <a:t>in instruction accesses?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In data accesses?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What structures defeat temporal and spatial locality in instruction and data accesses?</a:t>
            </a:r>
          </a:p>
        </p:txBody>
      </p:sp>
    </p:spTree>
    <p:extLst>
      <p:ext uri="{BB962C8B-B14F-4D97-AF65-F5344CB8AC3E}">
        <p14:creationId xmlns:p14="http://schemas.microsoft.com/office/powerpoint/2010/main" val="137823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Memory Reference Patterns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3086100" y="2225020"/>
            <a:ext cx="0" cy="3429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914650" y="5654020"/>
            <a:ext cx="42862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481089" y="1777367"/>
            <a:ext cx="1166986" cy="377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457951" y="5311120"/>
            <a:ext cx="732765" cy="377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478186" y="2371805"/>
            <a:ext cx="1463541" cy="68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</a:p>
          <a:p>
            <a:pPr>
              <a:spcBef>
                <a:spcPct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fetches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615108" y="3469561"/>
            <a:ext cx="1280799" cy="68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</a:p>
          <a:p>
            <a:pPr>
              <a:spcBef>
                <a:spcPct val="0"/>
              </a:spcBef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accesses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604392" y="4784011"/>
            <a:ext cx="1280799" cy="68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>
              <a:spcBef>
                <a:spcPct val="0"/>
              </a:spcBef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accesses</a:t>
            </a:r>
          </a:p>
        </p:txBody>
      </p: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3670697" y="1939270"/>
            <a:ext cx="1629965" cy="400050"/>
            <a:chOff x="2123" y="1008"/>
            <a:chExt cx="1369" cy="336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2208" y="1008"/>
              <a:ext cx="128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9056" tIns="34529" rIns="69056" bIns="34529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n loop iterations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2123" y="1200"/>
              <a:ext cx="1237" cy="144"/>
              <a:chOff x="2459" y="1200"/>
              <a:chExt cx="864" cy="96"/>
            </a:xfrm>
          </p:grpSpPr>
          <p:sp>
            <p:nvSpPr>
              <p:cNvPr id="16" name="Arc 13"/>
              <p:cNvSpPr>
                <a:spLocks/>
              </p:cNvSpPr>
              <p:nvPr/>
            </p:nvSpPr>
            <p:spPr bwMode="auto">
              <a:xfrm>
                <a:off x="2890" y="1200"/>
                <a:ext cx="433" cy="96"/>
              </a:xfrm>
              <a:custGeom>
                <a:avLst/>
                <a:gdLst>
                  <a:gd name="G0" fmla="+- 50 0 0"/>
                  <a:gd name="G1" fmla="+- 21600 0 0"/>
                  <a:gd name="G2" fmla="+- 21600 0 0"/>
                  <a:gd name="T0" fmla="*/ 0 w 21650"/>
                  <a:gd name="T1" fmla="*/ 0 h 21600"/>
                  <a:gd name="T2" fmla="*/ 21650 w 21650"/>
                  <a:gd name="T3" fmla="*/ 21600 h 21600"/>
                  <a:gd name="T4" fmla="*/ 50 w 2165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50" h="21600" fill="none" extrusionOk="0">
                    <a:moveTo>
                      <a:pt x="0" y="0"/>
                    </a:moveTo>
                    <a:cubicBezTo>
                      <a:pt x="16" y="0"/>
                      <a:pt x="33" y="-1"/>
                      <a:pt x="50" y="-1"/>
                    </a:cubicBezTo>
                    <a:cubicBezTo>
                      <a:pt x="11979" y="-1"/>
                      <a:pt x="21650" y="9670"/>
                      <a:pt x="21650" y="21600"/>
                    </a:cubicBezTo>
                  </a:path>
                  <a:path w="21650" h="21600" stroke="0" extrusionOk="0">
                    <a:moveTo>
                      <a:pt x="0" y="0"/>
                    </a:moveTo>
                    <a:cubicBezTo>
                      <a:pt x="16" y="0"/>
                      <a:pt x="33" y="-1"/>
                      <a:pt x="50" y="-1"/>
                    </a:cubicBezTo>
                    <a:cubicBezTo>
                      <a:pt x="11979" y="-1"/>
                      <a:pt x="21650" y="9670"/>
                      <a:pt x="21650" y="21600"/>
                    </a:cubicBezTo>
                    <a:lnTo>
                      <a:pt x="5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Arc 14"/>
              <p:cNvSpPr>
                <a:spLocks/>
              </p:cNvSpPr>
              <p:nvPr/>
            </p:nvSpPr>
            <p:spPr bwMode="auto">
              <a:xfrm>
                <a:off x="2459" y="1200"/>
                <a:ext cx="432" cy="9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5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21599"/>
                    </a:moveTo>
                    <a:cubicBezTo>
                      <a:pt x="-1" y="9690"/>
                      <a:pt x="9640" y="27"/>
                      <a:pt x="21550" y="0"/>
                    </a:cubicBezTo>
                  </a:path>
                  <a:path w="21600" h="21600" stroke="0" extrusionOk="0">
                    <a:moveTo>
                      <a:pt x="-1" y="21599"/>
                    </a:moveTo>
                    <a:cubicBezTo>
                      <a:pt x="-1" y="9690"/>
                      <a:pt x="9640" y="27"/>
                      <a:pt x="2155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43250" y="2169061"/>
            <a:ext cx="3362325" cy="790575"/>
            <a:chOff x="1680" y="1201"/>
            <a:chExt cx="2824" cy="664"/>
          </a:xfrm>
        </p:grpSpPr>
        <p:sp>
          <p:nvSpPr>
            <p:cNvPr id="19" name="Oval 16"/>
            <p:cNvSpPr>
              <a:spLocks noChangeArrowheads="1"/>
            </p:cNvSpPr>
            <p:nvPr/>
          </p:nvSpPr>
          <p:spPr bwMode="auto">
            <a:xfrm flipV="1">
              <a:off x="1680" y="1777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 flipV="1">
              <a:off x="1776" y="1681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 flipV="1">
              <a:off x="1872" y="158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 flipV="1">
              <a:off x="1968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 flipV="1">
              <a:off x="2064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 flipV="1">
              <a:off x="2160" y="158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auto">
            <a:xfrm flipV="1">
              <a:off x="2256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auto">
            <a:xfrm flipV="1">
              <a:off x="2352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auto">
            <a:xfrm flipV="1">
              <a:off x="2448" y="158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 flipV="1">
              <a:off x="2544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 flipV="1">
              <a:off x="2640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 flipV="1">
              <a:off x="3168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 flipV="1">
              <a:off x="3072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29"/>
            <p:cNvSpPr>
              <a:spLocks noChangeArrowheads="1"/>
            </p:cNvSpPr>
            <p:nvPr/>
          </p:nvSpPr>
          <p:spPr bwMode="auto">
            <a:xfrm flipV="1">
              <a:off x="2976" y="158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V="1">
              <a:off x="2732" y="1485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 flipV="1">
              <a:off x="3264" y="148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 flipV="1">
              <a:off x="3360" y="139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3"/>
            <p:cNvSpPr>
              <a:spLocks noChangeArrowheads="1"/>
            </p:cNvSpPr>
            <p:nvPr/>
          </p:nvSpPr>
          <p:spPr bwMode="auto">
            <a:xfrm flipV="1">
              <a:off x="3456" y="1297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 flipV="1">
              <a:off x="3552" y="1201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3692" y="1485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auto">
            <a:xfrm flipV="1">
              <a:off x="3984" y="182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auto">
            <a:xfrm flipV="1">
              <a:off x="4080" y="1729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38"/>
            <p:cNvSpPr>
              <a:spLocks noChangeArrowheads="1"/>
            </p:cNvSpPr>
            <p:nvPr/>
          </p:nvSpPr>
          <p:spPr bwMode="auto">
            <a:xfrm flipV="1">
              <a:off x="4176" y="1633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39"/>
            <p:cNvSpPr>
              <a:spLocks noChangeArrowheads="1"/>
            </p:cNvSpPr>
            <p:nvPr/>
          </p:nvSpPr>
          <p:spPr bwMode="auto">
            <a:xfrm flipV="1">
              <a:off x="4272" y="1537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0"/>
            <p:cNvSpPr>
              <a:spLocks noChangeArrowheads="1"/>
            </p:cNvSpPr>
            <p:nvPr/>
          </p:nvSpPr>
          <p:spPr bwMode="auto">
            <a:xfrm flipV="1">
              <a:off x="4368" y="1441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1"/>
            <p:cNvSpPr>
              <a:spLocks noChangeArrowheads="1"/>
            </p:cNvSpPr>
            <p:nvPr/>
          </p:nvSpPr>
          <p:spPr bwMode="auto">
            <a:xfrm flipV="1">
              <a:off x="4464" y="1345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2"/>
          <p:cNvGrpSpPr>
            <a:grpSpLocks/>
          </p:cNvGrpSpPr>
          <p:nvPr/>
        </p:nvGrpSpPr>
        <p:grpSpPr bwMode="auto">
          <a:xfrm>
            <a:off x="3200400" y="3653770"/>
            <a:ext cx="3600450" cy="628650"/>
            <a:chOff x="1728" y="2304"/>
            <a:chExt cx="3024" cy="528"/>
          </a:xfrm>
        </p:grpSpPr>
        <p:sp>
          <p:nvSpPr>
            <p:cNvPr id="46" name="Oval 43"/>
            <p:cNvSpPr>
              <a:spLocks noChangeArrowheads="1"/>
            </p:cNvSpPr>
            <p:nvPr/>
          </p:nvSpPr>
          <p:spPr bwMode="auto">
            <a:xfrm flipV="1">
              <a:off x="1824" y="2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 flipV="1">
              <a:off x="1728" y="269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45"/>
            <p:cNvSpPr>
              <a:spLocks noChangeArrowheads="1"/>
            </p:cNvSpPr>
            <p:nvPr/>
          </p:nvSpPr>
          <p:spPr bwMode="auto">
            <a:xfrm flipV="1">
              <a:off x="1920" y="2504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 flipV="1">
              <a:off x="2016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7"/>
            <p:cNvSpPr>
              <a:spLocks noChangeArrowheads="1"/>
            </p:cNvSpPr>
            <p:nvPr/>
          </p:nvSpPr>
          <p:spPr bwMode="auto">
            <a:xfrm flipV="1">
              <a:off x="2112" y="231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48"/>
            <p:cNvSpPr>
              <a:spLocks noChangeArrowheads="1"/>
            </p:cNvSpPr>
            <p:nvPr/>
          </p:nvSpPr>
          <p:spPr bwMode="auto">
            <a:xfrm flipV="1">
              <a:off x="2208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49"/>
            <p:cNvSpPr>
              <a:spLocks noChangeArrowheads="1"/>
            </p:cNvSpPr>
            <p:nvPr/>
          </p:nvSpPr>
          <p:spPr bwMode="auto">
            <a:xfrm flipV="1">
              <a:off x="2400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0"/>
            <p:cNvSpPr>
              <a:spLocks noChangeArrowheads="1"/>
            </p:cNvSpPr>
            <p:nvPr/>
          </p:nvSpPr>
          <p:spPr bwMode="auto">
            <a:xfrm flipV="1">
              <a:off x="3892" y="269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 flipV="1">
              <a:off x="4136" y="279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2"/>
            <p:cNvSpPr>
              <a:spLocks noChangeArrowheads="1"/>
            </p:cNvSpPr>
            <p:nvPr/>
          </p:nvSpPr>
          <p:spPr bwMode="auto">
            <a:xfrm flipV="1">
              <a:off x="4232" y="269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53"/>
            <p:cNvSpPr>
              <a:spLocks noChangeArrowheads="1"/>
            </p:cNvSpPr>
            <p:nvPr/>
          </p:nvSpPr>
          <p:spPr bwMode="auto">
            <a:xfrm flipV="1">
              <a:off x="4328" y="2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Oval 54"/>
            <p:cNvSpPr>
              <a:spLocks noChangeArrowheads="1"/>
            </p:cNvSpPr>
            <p:nvPr/>
          </p:nvSpPr>
          <p:spPr bwMode="auto">
            <a:xfrm flipV="1">
              <a:off x="4424" y="269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5"/>
            <p:cNvSpPr>
              <a:spLocks noChangeArrowheads="1"/>
            </p:cNvSpPr>
            <p:nvPr/>
          </p:nvSpPr>
          <p:spPr bwMode="auto">
            <a:xfrm flipV="1">
              <a:off x="4520" y="2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 flipV="1">
              <a:off x="4712" y="2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Oval 57"/>
            <p:cNvSpPr>
              <a:spLocks noChangeArrowheads="1"/>
            </p:cNvSpPr>
            <p:nvPr/>
          </p:nvSpPr>
          <p:spPr bwMode="auto">
            <a:xfrm flipV="1">
              <a:off x="4616" y="269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 flipV="1">
              <a:off x="4520" y="279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59"/>
            <p:cNvSpPr>
              <a:spLocks noChangeArrowheads="1"/>
            </p:cNvSpPr>
            <p:nvPr/>
          </p:nvSpPr>
          <p:spPr bwMode="auto">
            <a:xfrm flipV="1">
              <a:off x="2600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0"/>
            <p:cNvSpPr>
              <a:spLocks noChangeArrowheads="1"/>
            </p:cNvSpPr>
            <p:nvPr/>
          </p:nvSpPr>
          <p:spPr bwMode="auto">
            <a:xfrm flipV="1">
              <a:off x="2792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1"/>
            <p:cNvSpPr>
              <a:spLocks noChangeArrowheads="1"/>
            </p:cNvSpPr>
            <p:nvPr/>
          </p:nvSpPr>
          <p:spPr bwMode="auto">
            <a:xfrm flipV="1">
              <a:off x="2992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62"/>
            <p:cNvSpPr>
              <a:spLocks noChangeArrowheads="1"/>
            </p:cNvSpPr>
            <p:nvPr/>
          </p:nvSpPr>
          <p:spPr bwMode="auto">
            <a:xfrm flipV="1">
              <a:off x="3184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63"/>
            <p:cNvSpPr>
              <a:spLocks noChangeArrowheads="1"/>
            </p:cNvSpPr>
            <p:nvPr/>
          </p:nvSpPr>
          <p:spPr bwMode="auto">
            <a:xfrm flipV="1">
              <a:off x="3384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4"/>
            <p:cNvSpPr>
              <a:spLocks noChangeArrowheads="1"/>
            </p:cNvSpPr>
            <p:nvPr/>
          </p:nvSpPr>
          <p:spPr bwMode="auto">
            <a:xfrm flipV="1">
              <a:off x="3576" y="24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8" name="Group 65"/>
            <p:cNvGrpSpPr>
              <a:grpSpLocks/>
            </p:cNvGrpSpPr>
            <p:nvPr/>
          </p:nvGrpSpPr>
          <p:grpSpPr bwMode="auto">
            <a:xfrm flipV="1">
              <a:off x="3704" y="2304"/>
              <a:ext cx="520" cy="424"/>
              <a:chOff x="3704" y="2304"/>
              <a:chExt cx="520" cy="424"/>
            </a:xfrm>
          </p:grpSpPr>
          <p:sp>
            <p:nvSpPr>
              <p:cNvPr id="69" name="Oval 66"/>
              <p:cNvSpPr>
                <a:spLocks noChangeArrowheads="1"/>
              </p:cNvSpPr>
              <p:nvPr/>
            </p:nvSpPr>
            <p:spPr bwMode="auto">
              <a:xfrm flipV="1">
                <a:off x="3800" y="2592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67"/>
              <p:cNvSpPr>
                <a:spLocks noChangeArrowheads="1"/>
              </p:cNvSpPr>
              <p:nvPr/>
            </p:nvSpPr>
            <p:spPr bwMode="auto">
              <a:xfrm flipV="1">
                <a:off x="3704" y="2688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Oval 68"/>
              <p:cNvSpPr>
                <a:spLocks noChangeArrowheads="1"/>
              </p:cNvSpPr>
              <p:nvPr/>
            </p:nvSpPr>
            <p:spPr bwMode="auto">
              <a:xfrm flipV="1">
                <a:off x="3896" y="2496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Oval 69"/>
              <p:cNvSpPr>
                <a:spLocks noChangeArrowheads="1"/>
              </p:cNvSpPr>
              <p:nvPr/>
            </p:nvSpPr>
            <p:spPr bwMode="auto">
              <a:xfrm flipV="1">
                <a:off x="3992" y="2400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Oval 70"/>
              <p:cNvSpPr>
                <a:spLocks noChangeArrowheads="1"/>
              </p:cNvSpPr>
              <p:nvPr/>
            </p:nvSpPr>
            <p:spPr bwMode="auto">
              <a:xfrm flipV="1">
                <a:off x="4088" y="2304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Oval 71"/>
              <p:cNvSpPr>
                <a:spLocks noChangeArrowheads="1"/>
              </p:cNvSpPr>
              <p:nvPr/>
            </p:nvSpPr>
            <p:spPr bwMode="auto">
              <a:xfrm flipV="1">
                <a:off x="4184" y="2400"/>
                <a:ext cx="40" cy="40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5" name="Group 72"/>
          <p:cNvGrpSpPr>
            <a:grpSpLocks/>
          </p:cNvGrpSpPr>
          <p:nvPr/>
        </p:nvGrpSpPr>
        <p:grpSpPr bwMode="auto">
          <a:xfrm>
            <a:off x="3106341" y="3310870"/>
            <a:ext cx="1113234" cy="771525"/>
            <a:chOff x="1649" y="2016"/>
            <a:chExt cx="935" cy="648"/>
          </a:xfrm>
        </p:grpSpPr>
        <p:sp>
          <p:nvSpPr>
            <p:cNvPr id="76" name="Text Box 73"/>
            <p:cNvSpPr txBox="1">
              <a:spLocks noChangeArrowheads="1"/>
            </p:cNvSpPr>
            <p:nvPr/>
          </p:nvSpPr>
          <p:spPr bwMode="auto">
            <a:xfrm>
              <a:off x="1649" y="2016"/>
              <a:ext cx="93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>
                <a:spcBef>
                  <a:spcPct val="0"/>
                </a:spcBef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subroutine call</a:t>
              </a:r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1704" y="2259"/>
              <a:ext cx="509" cy="405"/>
            </a:xfrm>
            <a:custGeom>
              <a:avLst/>
              <a:gdLst/>
              <a:ahLst/>
              <a:cxnLst>
                <a:cxn ang="0">
                  <a:pos x="0" y="405"/>
                </a:cxn>
                <a:cxn ang="0">
                  <a:pos x="42" y="249"/>
                </a:cxn>
                <a:cxn ang="0">
                  <a:pos x="211" y="74"/>
                </a:cxn>
                <a:cxn ang="0">
                  <a:pos x="427" y="0"/>
                </a:cxn>
              </a:cxnLst>
              <a:rect l="0" t="0" r="r" b="b"/>
              <a:pathLst>
                <a:path w="427" h="405">
                  <a:moveTo>
                    <a:pt x="0" y="405"/>
                  </a:moveTo>
                  <a:cubicBezTo>
                    <a:pt x="10" y="370"/>
                    <a:pt x="23" y="280"/>
                    <a:pt x="42" y="249"/>
                  </a:cubicBezTo>
                  <a:cubicBezTo>
                    <a:pt x="70" y="200"/>
                    <a:pt x="139" y="122"/>
                    <a:pt x="211" y="74"/>
                  </a:cubicBezTo>
                  <a:cubicBezTo>
                    <a:pt x="270" y="30"/>
                    <a:pt x="382" y="15"/>
                    <a:pt x="42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8" name="Group 75"/>
          <p:cNvGrpSpPr>
            <a:grpSpLocks/>
          </p:cNvGrpSpPr>
          <p:nvPr/>
        </p:nvGrpSpPr>
        <p:grpSpPr bwMode="auto">
          <a:xfrm>
            <a:off x="5486402" y="3368020"/>
            <a:ext cx="1396604" cy="710804"/>
            <a:chOff x="3648" y="2064"/>
            <a:chExt cx="1173" cy="597"/>
          </a:xfrm>
        </p:grpSpPr>
        <p:sp>
          <p:nvSpPr>
            <p:cNvPr id="79" name="Text Box 76"/>
            <p:cNvSpPr txBox="1">
              <a:spLocks noChangeArrowheads="1"/>
            </p:cNvSpPr>
            <p:nvPr/>
          </p:nvSpPr>
          <p:spPr bwMode="auto">
            <a:xfrm>
              <a:off x="3840" y="2064"/>
              <a:ext cx="98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</a:bodyPr>
            <a:lstStyle/>
            <a:p>
              <a:pPr>
                <a:spcBef>
                  <a:spcPct val="0"/>
                </a:spcBef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subroutine return</a:t>
              </a:r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 flipH="1">
              <a:off x="3648" y="2256"/>
              <a:ext cx="509" cy="405"/>
            </a:xfrm>
            <a:custGeom>
              <a:avLst/>
              <a:gdLst/>
              <a:ahLst/>
              <a:cxnLst>
                <a:cxn ang="0">
                  <a:pos x="0" y="405"/>
                </a:cxn>
                <a:cxn ang="0">
                  <a:pos x="42" y="249"/>
                </a:cxn>
                <a:cxn ang="0">
                  <a:pos x="211" y="74"/>
                </a:cxn>
                <a:cxn ang="0">
                  <a:pos x="427" y="0"/>
                </a:cxn>
              </a:cxnLst>
              <a:rect l="0" t="0" r="r" b="b"/>
              <a:pathLst>
                <a:path w="427" h="405">
                  <a:moveTo>
                    <a:pt x="0" y="405"/>
                  </a:moveTo>
                  <a:cubicBezTo>
                    <a:pt x="10" y="370"/>
                    <a:pt x="23" y="280"/>
                    <a:pt x="42" y="249"/>
                  </a:cubicBezTo>
                  <a:cubicBezTo>
                    <a:pt x="70" y="200"/>
                    <a:pt x="139" y="122"/>
                    <a:pt x="211" y="74"/>
                  </a:cubicBezTo>
                  <a:cubicBezTo>
                    <a:pt x="270" y="30"/>
                    <a:pt x="382" y="15"/>
                    <a:pt x="42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78"/>
          <p:cNvGrpSpPr>
            <a:grpSpLocks/>
          </p:cNvGrpSpPr>
          <p:nvPr/>
        </p:nvGrpSpPr>
        <p:grpSpPr bwMode="auto">
          <a:xfrm>
            <a:off x="3714750" y="3882364"/>
            <a:ext cx="1771650" cy="394096"/>
            <a:chOff x="2160" y="2496"/>
            <a:chExt cx="1488" cy="331"/>
          </a:xfrm>
        </p:grpSpPr>
        <p:sp>
          <p:nvSpPr>
            <p:cNvPr id="82" name="Text Box 79"/>
            <p:cNvSpPr txBox="1">
              <a:spLocks noChangeArrowheads="1"/>
            </p:cNvSpPr>
            <p:nvPr/>
          </p:nvSpPr>
          <p:spPr bwMode="auto">
            <a:xfrm>
              <a:off x="2242" y="2568"/>
              <a:ext cx="1383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argument access</a:t>
              </a:r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 rot="5400000">
              <a:off x="2856" y="1800"/>
              <a:ext cx="96" cy="1488"/>
            </a:xfrm>
            <a:prstGeom prst="rightBracket">
              <a:avLst>
                <a:gd name="adj" fmla="val 1291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Group 81"/>
          <p:cNvGrpSpPr>
            <a:grpSpLocks/>
          </p:cNvGrpSpPr>
          <p:nvPr/>
        </p:nvGrpSpPr>
        <p:grpSpPr bwMode="auto">
          <a:xfrm>
            <a:off x="3771900" y="4511020"/>
            <a:ext cx="1762125" cy="962025"/>
            <a:chOff x="2208" y="2832"/>
            <a:chExt cx="1480" cy="808"/>
          </a:xfrm>
        </p:grpSpPr>
        <p:sp>
          <p:nvSpPr>
            <p:cNvPr id="85" name="Oval 82"/>
            <p:cNvSpPr>
              <a:spLocks noChangeArrowheads="1"/>
            </p:cNvSpPr>
            <p:nvPr/>
          </p:nvSpPr>
          <p:spPr bwMode="auto">
            <a:xfrm>
              <a:off x="2212" y="350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Oval 83"/>
            <p:cNvSpPr>
              <a:spLocks noChangeArrowheads="1"/>
            </p:cNvSpPr>
            <p:nvPr/>
          </p:nvSpPr>
          <p:spPr bwMode="auto">
            <a:xfrm>
              <a:off x="2408" y="341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Oval 84"/>
            <p:cNvSpPr>
              <a:spLocks noChangeArrowheads="1"/>
            </p:cNvSpPr>
            <p:nvPr/>
          </p:nvSpPr>
          <p:spPr bwMode="auto">
            <a:xfrm>
              <a:off x="2592" y="331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5"/>
            <p:cNvSpPr>
              <a:spLocks noChangeArrowheads="1"/>
            </p:cNvSpPr>
            <p:nvPr/>
          </p:nvSpPr>
          <p:spPr bwMode="auto">
            <a:xfrm>
              <a:off x="2784" y="3216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Oval 86"/>
            <p:cNvSpPr>
              <a:spLocks noChangeArrowheads="1"/>
            </p:cNvSpPr>
            <p:nvPr/>
          </p:nvSpPr>
          <p:spPr bwMode="auto">
            <a:xfrm>
              <a:off x="2984" y="3124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Oval 87"/>
            <p:cNvSpPr>
              <a:spLocks noChangeArrowheads="1"/>
            </p:cNvSpPr>
            <p:nvPr/>
          </p:nvSpPr>
          <p:spPr bwMode="auto">
            <a:xfrm>
              <a:off x="3168" y="3024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88"/>
            <p:cNvSpPr>
              <a:spLocks noChangeArrowheads="1"/>
            </p:cNvSpPr>
            <p:nvPr/>
          </p:nvSpPr>
          <p:spPr bwMode="auto">
            <a:xfrm>
              <a:off x="220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89"/>
            <p:cNvSpPr>
              <a:spLocks noChangeArrowheads="1"/>
            </p:cNvSpPr>
            <p:nvPr/>
          </p:nvSpPr>
          <p:spPr bwMode="auto">
            <a:xfrm>
              <a:off x="3368" y="2928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0"/>
            <p:cNvSpPr>
              <a:spLocks noChangeArrowheads="1"/>
            </p:cNvSpPr>
            <p:nvPr/>
          </p:nvSpPr>
          <p:spPr bwMode="auto">
            <a:xfrm>
              <a:off x="3568" y="2832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1"/>
            <p:cNvSpPr>
              <a:spLocks noChangeArrowheads="1"/>
            </p:cNvSpPr>
            <p:nvPr/>
          </p:nvSpPr>
          <p:spPr bwMode="auto">
            <a:xfrm>
              <a:off x="24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Oval 92"/>
            <p:cNvSpPr>
              <a:spLocks noChangeArrowheads="1"/>
            </p:cNvSpPr>
            <p:nvPr/>
          </p:nvSpPr>
          <p:spPr bwMode="auto">
            <a:xfrm>
              <a:off x="26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Oval 93"/>
            <p:cNvSpPr>
              <a:spLocks noChangeArrowheads="1"/>
            </p:cNvSpPr>
            <p:nvPr/>
          </p:nvSpPr>
          <p:spPr bwMode="auto">
            <a:xfrm>
              <a:off x="28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4"/>
            <p:cNvSpPr>
              <a:spLocks noChangeArrowheads="1"/>
            </p:cNvSpPr>
            <p:nvPr/>
          </p:nvSpPr>
          <p:spPr bwMode="auto">
            <a:xfrm>
              <a:off x="30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val 95"/>
            <p:cNvSpPr>
              <a:spLocks noChangeArrowheads="1"/>
            </p:cNvSpPr>
            <p:nvPr/>
          </p:nvSpPr>
          <p:spPr bwMode="auto">
            <a:xfrm>
              <a:off x="32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Oval 96"/>
            <p:cNvSpPr>
              <a:spLocks noChangeArrowheads="1"/>
            </p:cNvSpPr>
            <p:nvPr/>
          </p:nvSpPr>
          <p:spPr bwMode="auto">
            <a:xfrm>
              <a:off x="34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7"/>
            <p:cNvSpPr>
              <a:spLocks noChangeArrowheads="1"/>
            </p:cNvSpPr>
            <p:nvPr/>
          </p:nvSpPr>
          <p:spPr bwMode="auto">
            <a:xfrm>
              <a:off x="3648" y="3600"/>
              <a:ext cx="40" cy="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1" name="Group 98"/>
          <p:cNvGrpSpPr>
            <a:grpSpLocks/>
          </p:cNvGrpSpPr>
          <p:nvPr/>
        </p:nvGrpSpPr>
        <p:grpSpPr bwMode="auto">
          <a:xfrm>
            <a:off x="3486150" y="4653908"/>
            <a:ext cx="1943100" cy="307183"/>
            <a:chOff x="1968" y="3000"/>
            <a:chExt cx="1632" cy="258"/>
          </a:xfrm>
        </p:grpSpPr>
        <p:sp>
          <p:nvSpPr>
            <p:cNvPr id="102" name="AutoShape 99"/>
            <p:cNvSpPr>
              <a:spLocks/>
            </p:cNvSpPr>
            <p:nvPr/>
          </p:nvSpPr>
          <p:spPr bwMode="auto">
            <a:xfrm rot="3682897">
              <a:off x="2760" y="2376"/>
              <a:ext cx="47" cy="1632"/>
            </a:xfrm>
            <a:prstGeom prst="leftBracket">
              <a:avLst>
                <a:gd name="adj" fmla="val 28936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rot="10800000" vert="eaVert"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Text Box 100"/>
            <p:cNvSpPr txBox="1">
              <a:spLocks noChangeArrowheads="1"/>
            </p:cNvSpPr>
            <p:nvPr/>
          </p:nvSpPr>
          <p:spPr bwMode="auto">
            <a:xfrm rot="19828516">
              <a:off x="2115" y="3000"/>
              <a:ext cx="1149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vector access</a:t>
              </a:r>
            </a:p>
          </p:txBody>
        </p:sp>
      </p:grpSp>
      <p:grpSp>
        <p:nvGrpSpPr>
          <p:cNvPr id="104" name="Group 101"/>
          <p:cNvGrpSpPr>
            <a:grpSpLocks/>
          </p:cNvGrpSpPr>
          <p:nvPr/>
        </p:nvGrpSpPr>
        <p:grpSpPr bwMode="auto">
          <a:xfrm>
            <a:off x="3943349" y="5053951"/>
            <a:ext cx="1995487" cy="314326"/>
            <a:chOff x="2352" y="3336"/>
            <a:chExt cx="1676" cy="264"/>
          </a:xfrm>
        </p:grpSpPr>
        <p:sp>
          <p:nvSpPr>
            <p:cNvPr id="105" name="Text Box 102"/>
            <p:cNvSpPr txBox="1">
              <a:spLocks noChangeArrowheads="1"/>
            </p:cNvSpPr>
            <p:nvPr/>
          </p:nvSpPr>
          <p:spPr bwMode="auto">
            <a:xfrm>
              <a:off x="2728" y="3336"/>
              <a:ext cx="1300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scalar accesses</a:t>
              </a:r>
            </a:p>
          </p:txBody>
        </p:sp>
        <p:sp>
          <p:nvSpPr>
            <p:cNvPr id="106" name="AutoShape 103"/>
            <p:cNvSpPr>
              <a:spLocks/>
            </p:cNvSpPr>
            <p:nvPr/>
          </p:nvSpPr>
          <p:spPr bwMode="auto">
            <a:xfrm rot="5400000">
              <a:off x="3000" y="2904"/>
              <a:ext cx="48" cy="1344"/>
            </a:xfrm>
            <a:prstGeom prst="leftBracket">
              <a:avLst>
                <a:gd name="adj" fmla="val 50724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7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  <p:bldP spid="12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Caches exploit both types of predictability: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49514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Exploit temporal locality by remembering the contents of recently accessed locations.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Keep recently referenced items at  higher levels</a:t>
            </a:r>
            <a:r>
              <a:rPr lang="en-SG" altLang="en-US" sz="2000" dirty="0">
                <a:latin typeface="Arial" panose="020B0604020202020204" pitchFamily="34" charset="0"/>
              </a:rPr>
              <a:t>, </a:t>
            </a:r>
            <a:r>
              <a:rPr lang="en-US" altLang="en-US" sz="2000" dirty="0">
                <a:latin typeface="Arial" panose="020B0604020202020204" pitchFamily="34" charset="0"/>
              </a:rPr>
              <a:t>future references satisfied quickly</a:t>
            </a:r>
            <a:br>
              <a:rPr lang="en-US" altLang="en-US" sz="2000" dirty="0">
                <a:latin typeface="Arial" panose="020B0604020202020204" pitchFamily="34" charset="0"/>
              </a:rPr>
            </a:b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Exploit spatial locality by fetching blocks of data around recently accessed locations.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Bring neighbors of recently  referenced to higher levels, future references satisfied quickly</a:t>
            </a:r>
          </a:p>
        </p:txBody>
      </p:sp>
    </p:spTree>
    <p:extLst>
      <p:ext uri="{BB962C8B-B14F-4D97-AF65-F5344CB8AC3E}">
        <p14:creationId xmlns:p14="http://schemas.microsoft.com/office/powerpoint/2010/main" val="3848506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Cache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41" y="1898651"/>
            <a:ext cx="6950955" cy="34290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592" y="1212851"/>
            <a:ext cx="58897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Cache Philosophy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270239" cy="20621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Programmer-invisible hardware mechanism gives illusion of speed of fastest memory with size of largest memory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Works even if you have no idea what a cache is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Performance-oriented programmers sometimes “reverse engineer” cache organization to design data structures and access patterns optimized for a specific cache design</a:t>
            </a:r>
          </a:p>
        </p:txBody>
      </p:sp>
    </p:spTree>
    <p:extLst>
      <p:ext uri="{BB962C8B-B14F-4D97-AF65-F5344CB8AC3E}">
        <p14:creationId xmlns:p14="http://schemas.microsoft.com/office/powerpoint/2010/main" val="4090260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Memory Access without Cache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27023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Load word instruction: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lw t0,0(t1)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altLang="en-US" sz="2400" dirty="0">
                <a:latin typeface="Arial" panose="020B0604020202020204" pitchFamily="34" charset="0"/>
              </a:rPr>
              <a:t> contains 1022</a:t>
            </a:r>
            <a:r>
              <a:rPr lang="en-US" altLang="en-US" sz="2400" baseline="-25000" dirty="0">
                <a:latin typeface="Arial" panose="020B0604020202020204" pitchFamily="34" charset="0"/>
              </a:rPr>
              <a:t>ten</a:t>
            </a:r>
            <a:r>
              <a:rPr lang="en-US" altLang="en-US" sz="2400" dirty="0">
                <a:latin typeface="Arial" panose="020B0604020202020204" pitchFamily="34" charset="0"/>
              </a:rPr>
              <a:t>, Memory[1022] = 99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457200" indent="-457200">
              <a:spcBef>
                <a:spcPct val="0"/>
              </a:spcBef>
              <a:buClr>
                <a:srgbClr val="CC0000"/>
              </a:buClr>
              <a:buFont typeface="+mj-lt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Processor issues address 1022</a:t>
            </a:r>
            <a:r>
              <a:rPr lang="en-US" altLang="en-US" sz="2400" baseline="-25000" dirty="0">
                <a:latin typeface="Arial" panose="020B0604020202020204" pitchFamily="34" charset="0"/>
              </a:rPr>
              <a:t>ten</a:t>
            </a:r>
            <a:r>
              <a:rPr lang="en-US" altLang="en-US" sz="2400" dirty="0">
                <a:latin typeface="Arial" panose="020B0604020202020204" pitchFamily="34" charset="0"/>
              </a:rPr>
              <a:t> to Memory</a:t>
            </a:r>
          </a:p>
          <a:p>
            <a:pPr marL="457200" indent="-457200">
              <a:spcBef>
                <a:spcPct val="0"/>
              </a:spcBef>
              <a:buClr>
                <a:srgbClr val="CC0000"/>
              </a:buClr>
              <a:buFont typeface="+mj-lt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Memory reads word at address 1022</a:t>
            </a:r>
            <a:r>
              <a:rPr lang="en-US" altLang="en-US" sz="2400" baseline="-25000" dirty="0">
                <a:latin typeface="Arial" panose="020B0604020202020204" pitchFamily="34" charset="0"/>
              </a:rPr>
              <a:t>ten</a:t>
            </a:r>
            <a:r>
              <a:rPr lang="en-US" altLang="en-US" sz="2400" dirty="0">
                <a:latin typeface="Arial" panose="020B0604020202020204" pitchFamily="34" charset="0"/>
              </a:rPr>
              <a:t> (99)</a:t>
            </a:r>
          </a:p>
          <a:p>
            <a:pPr marL="457200" indent="-457200">
              <a:spcBef>
                <a:spcPct val="0"/>
              </a:spcBef>
              <a:buClr>
                <a:srgbClr val="CC0000"/>
              </a:buClr>
              <a:buFont typeface="+mj-lt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Memory sends 99 to Processor</a:t>
            </a:r>
          </a:p>
          <a:p>
            <a:pPr marL="457200" indent="-457200">
              <a:spcBef>
                <a:spcPct val="0"/>
              </a:spcBef>
              <a:buClr>
                <a:srgbClr val="CC0000"/>
              </a:buClr>
              <a:buFont typeface="+mj-lt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Processor loads 99 into register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</a:p>
        </p:txBody>
      </p:sp>
    </p:spTree>
    <p:extLst>
      <p:ext uri="{BB962C8B-B14F-4D97-AF65-F5344CB8AC3E}">
        <p14:creationId xmlns:p14="http://schemas.microsoft.com/office/powerpoint/2010/main" val="50794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Adding Cache to Computer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68"/>
          <p:cNvGrpSpPr/>
          <p:nvPr/>
        </p:nvGrpSpPr>
        <p:grpSpPr>
          <a:xfrm>
            <a:off x="989707" y="1808480"/>
            <a:ext cx="2286000" cy="2971800"/>
            <a:chOff x="609600" y="1676400"/>
            <a:chExt cx="3048000" cy="3962400"/>
          </a:xfrm>
        </p:grpSpPr>
        <p:sp>
          <p:nvSpPr>
            <p:cNvPr id="7" name="Rectangle 10"/>
            <p:cNvSpPr/>
            <p:nvPr/>
          </p:nvSpPr>
          <p:spPr>
            <a:xfrm>
              <a:off x="609600" y="1676400"/>
              <a:ext cx="3048000" cy="396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Processor</a:t>
              </a:r>
            </a:p>
          </p:txBody>
        </p:sp>
        <p:sp>
          <p:nvSpPr>
            <p:cNvPr id="8" name="Rectangle 8"/>
            <p:cNvSpPr/>
            <p:nvPr/>
          </p:nvSpPr>
          <p:spPr>
            <a:xfrm>
              <a:off x="838200" y="2286000"/>
              <a:ext cx="2590800" cy="5334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</p:txBody>
        </p:sp>
        <p:sp>
          <p:nvSpPr>
            <p:cNvPr id="9" name="Rectangle 9"/>
            <p:cNvSpPr/>
            <p:nvPr/>
          </p:nvSpPr>
          <p:spPr>
            <a:xfrm>
              <a:off x="838200" y="3048000"/>
              <a:ext cx="2590800" cy="2362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Datapath</a:t>
              </a:r>
              <a:endPara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27"/>
            <p:cNvCxnSpPr/>
            <p:nvPr/>
          </p:nvCxnSpPr>
          <p:spPr>
            <a:xfrm rot="5400000">
              <a:off x="1409700" y="2933700"/>
              <a:ext cx="228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28"/>
            <p:cNvCxnSpPr/>
            <p:nvPr/>
          </p:nvCxnSpPr>
          <p:spPr>
            <a:xfrm rot="16200000" flipV="1">
              <a:off x="2553494" y="2932906"/>
              <a:ext cx="228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69"/>
          <p:cNvGrpSpPr/>
          <p:nvPr/>
        </p:nvGrpSpPr>
        <p:grpSpPr>
          <a:xfrm>
            <a:off x="1107264" y="3237230"/>
            <a:ext cx="1997663" cy="1371600"/>
            <a:chOff x="766341" y="3505200"/>
            <a:chExt cx="2663549" cy="1828800"/>
          </a:xfrm>
        </p:grpSpPr>
        <p:sp>
          <p:nvSpPr>
            <p:cNvPr id="13" name="Rectangle 11"/>
            <p:cNvSpPr/>
            <p:nvPr/>
          </p:nvSpPr>
          <p:spPr>
            <a:xfrm>
              <a:off x="914400" y="3505200"/>
              <a:ext cx="2362200" cy="228600"/>
            </a:xfrm>
            <a:prstGeom prst="rect">
              <a:avLst/>
            </a:prstGeom>
            <a:solidFill>
              <a:schemeClr val="accent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</a:t>
              </a:r>
            </a:p>
          </p:txBody>
        </p:sp>
        <p:grpSp>
          <p:nvGrpSpPr>
            <p:cNvPr id="14" name="Group 25"/>
            <p:cNvGrpSpPr/>
            <p:nvPr/>
          </p:nvGrpSpPr>
          <p:grpSpPr>
            <a:xfrm>
              <a:off x="914399" y="3886200"/>
              <a:ext cx="2362202" cy="685880"/>
              <a:chOff x="1600199" y="3962400"/>
              <a:chExt cx="1600201" cy="685880"/>
            </a:xfrm>
            <a:solidFill>
              <a:srgbClr val="9BBB59"/>
            </a:solidFill>
          </p:grpSpPr>
          <p:sp>
            <p:nvSpPr>
              <p:cNvPr id="18" name="Rectangle 12"/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3"/>
              <p:cNvSpPr/>
              <p:nvPr/>
            </p:nvSpPr>
            <p:spPr>
              <a:xfrm>
                <a:off x="1600200" y="40386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4"/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15"/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16"/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17"/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18"/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19"/>
              <p:cNvSpPr/>
              <p:nvPr/>
            </p:nvSpPr>
            <p:spPr>
              <a:xfrm>
                <a:off x="1600199" y="4495800"/>
                <a:ext cx="1600199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0"/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1"/>
              <p:cNvSpPr txBox="1"/>
              <p:nvPr/>
            </p:nvSpPr>
            <p:spPr>
              <a:xfrm>
                <a:off x="1905000" y="4114800"/>
                <a:ext cx="1166347" cy="533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glow rad="2540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Registers</a:t>
                </a:r>
              </a:p>
            </p:txBody>
          </p:sp>
        </p:grpSp>
        <p:grpSp>
          <p:nvGrpSpPr>
            <p:cNvPr id="15" name="Group 24"/>
            <p:cNvGrpSpPr/>
            <p:nvPr/>
          </p:nvGrpSpPr>
          <p:grpSpPr>
            <a:xfrm>
              <a:off x="766341" y="4622554"/>
              <a:ext cx="2663549" cy="711446"/>
              <a:chOff x="4423941" y="3327154"/>
              <a:chExt cx="2663549" cy="711446"/>
            </a:xfrm>
          </p:grpSpPr>
          <p:sp>
            <p:nvSpPr>
              <p:cNvPr id="16" name="Trapezoid 22"/>
              <p:cNvSpPr/>
              <p:nvPr/>
            </p:nvSpPr>
            <p:spPr>
              <a:xfrm flipV="1">
                <a:off x="4572000" y="3429000"/>
                <a:ext cx="2362200" cy="609600"/>
              </a:xfrm>
              <a:prstGeom prst="trapezoid">
                <a:avLst>
                  <a:gd name="adj" fmla="val 25000"/>
                </a:avLst>
              </a:prstGeom>
              <a:solidFill>
                <a:srgbClr val="C0504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23"/>
              <p:cNvSpPr txBox="1"/>
              <p:nvPr/>
            </p:nvSpPr>
            <p:spPr>
              <a:xfrm>
                <a:off x="4423941" y="3327154"/>
                <a:ext cx="2663549" cy="6976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effectLst>
                      <a:glow rad="1524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Arithmetic &amp; Logic Unit</a:t>
                </a:r>
              </a:p>
              <a:p>
                <a:pPr algn="ctr"/>
                <a:r>
                  <a:rPr lang="en-US" sz="1400" dirty="0">
                    <a:effectLst>
                      <a:glow rad="1524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(ALU)</a:t>
                </a:r>
              </a:p>
            </p:txBody>
          </p:sp>
        </p:grpSp>
      </p:grpSp>
      <p:sp>
        <p:nvSpPr>
          <p:cNvPr id="28" name="Rectangle 29"/>
          <p:cNvSpPr/>
          <p:nvPr/>
        </p:nvSpPr>
        <p:spPr>
          <a:xfrm>
            <a:off x="5136257" y="1751330"/>
            <a:ext cx="1428750" cy="3086100"/>
          </a:xfrm>
          <a:prstGeom prst="rect">
            <a:avLst/>
          </a:prstGeom>
          <a:solidFill>
            <a:srgbClr val="95B3D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pSp>
        <p:nvGrpSpPr>
          <p:cNvPr id="29" name="Group 272"/>
          <p:cNvGrpSpPr/>
          <p:nvPr/>
        </p:nvGrpSpPr>
        <p:grpSpPr>
          <a:xfrm>
            <a:off x="6565008" y="1865630"/>
            <a:ext cx="1179673" cy="571500"/>
            <a:chOff x="6656703" y="1676400"/>
            <a:chExt cx="1572897" cy="762000"/>
          </a:xfrm>
        </p:grpSpPr>
        <p:sp>
          <p:nvSpPr>
            <p:cNvPr id="30" name="Rectangle 50"/>
            <p:cNvSpPr/>
            <p:nvPr/>
          </p:nvSpPr>
          <p:spPr>
            <a:xfrm>
              <a:off x="7315200" y="1676400"/>
              <a:ext cx="914400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31" name="Straight Arrow Connector 51"/>
            <p:cNvCxnSpPr/>
            <p:nvPr/>
          </p:nvCxnSpPr>
          <p:spPr>
            <a:xfrm flipH="1" flipV="1">
              <a:off x="6656703" y="1981200"/>
              <a:ext cx="658497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273"/>
          <p:cNvGrpSpPr/>
          <p:nvPr/>
        </p:nvGrpSpPr>
        <p:grpSpPr>
          <a:xfrm>
            <a:off x="6565008" y="4208780"/>
            <a:ext cx="1358899" cy="571500"/>
            <a:chOff x="6656703" y="4800600"/>
            <a:chExt cx="1572897" cy="762000"/>
          </a:xfrm>
        </p:grpSpPr>
        <p:sp>
          <p:nvSpPr>
            <p:cNvPr id="33" name="Rectangle 54"/>
            <p:cNvSpPr/>
            <p:nvPr/>
          </p:nvSpPr>
          <p:spPr>
            <a:xfrm>
              <a:off x="7315200" y="4800600"/>
              <a:ext cx="914400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cxnSp>
          <p:nvCxnSpPr>
            <p:cNvPr id="34" name="Straight Arrow Connector 58"/>
            <p:cNvCxnSpPr/>
            <p:nvPr/>
          </p:nvCxnSpPr>
          <p:spPr>
            <a:xfrm>
              <a:off x="6656703" y="5181600"/>
              <a:ext cx="658497" cy="0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270"/>
          <p:cNvGrpSpPr/>
          <p:nvPr/>
        </p:nvGrpSpPr>
        <p:grpSpPr>
          <a:xfrm>
            <a:off x="5250557" y="2094230"/>
            <a:ext cx="1143000" cy="2571750"/>
            <a:chOff x="4953000" y="1981200"/>
            <a:chExt cx="1524000" cy="3429000"/>
          </a:xfrm>
        </p:grpSpPr>
        <p:grpSp>
          <p:nvGrpSpPr>
            <p:cNvPr id="36" name="Group 74"/>
            <p:cNvGrpSpPr/>
            <p:nvPr/>
          </p:nvGrpSpPr>
          <p:grpSpPr>
            <a:xfrm>
              <a:off x="4953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28" name="Rectangle 64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Rectangle 65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Rectangle 6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Rectangle 67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2" name="Rectangle 68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3" name="Rectangle 69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Rectangle 70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Rectangle 71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Rectangle 72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" name="Group 75"/>
            <p:cNvGrpSpPr/>
            <p:nvPr/>
          </p:nvGrpSpPr>
          <p:grpSpPr>
            <a:xfrm>
              <a:off x="5334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19" name="Rectangle 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Rectangle 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Rectangle 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Rectangle 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3" name="Rectangle 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Rectangle 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Rectangle 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Rectangle 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Rectangle 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oup 85"/>
            <p:cNvGrpSpPr/>
            <p:nvPr/>
          </p:nvGrpSpPr>
          <p:grpSpPr>
            <a:xfrm>
              <a:off x="5715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10" name="Rectangle 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Rectangle 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Rectangle 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Rectangle 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" name="Rectangle 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Rectangle 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Rectangle 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Rectangle 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Rectangle 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95"/>
            <p:cNvGrpSpPr/>
            <p:nvPr/>
          </p:nvGrpSpPr>
          <p:grpSpPr>
            <a:xfrm>
              <a:off x="6096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01" name="Rectangle 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3" name="Rectangle 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Rectangle 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Rectangle 1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Rectangle 1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Rectangle 1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Rectangle 1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Rectangle 1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Group 105"/>
            <p:cNvGrpSpPr/>
            <p:nvPr/>
          </p:nvGrpSpPr>
          <p:grpSpPr>
            <a:xfrm>
              <a:off x="4953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92" name="Rectangle 1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Rectangle 1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" name="Rectangle 1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5" name="Rectangle 1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6" name="Rectangle 1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7" name="Rectangle 1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Rectangle 1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Rectangle 1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Rectangle 1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Group 115"/>
            <p:cNvGrpSpPr/>
            <p:nvPr/>
          </p:nvGrpSpPr>
          <p:grpSpPr>
            <a:xfrm>
              <a:off x="5334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83" name="Rectangle 1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Rectangle 1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Rectangle 1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Rectangle 1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Rectangle 1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Rectangle 1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Rectangle 1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Rectangle 1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Rectangle 1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125"/>
            <p:cNvGrpSpPr/>
            <p:nvPr/>
          </p:nvGrpSpPr>
          <p:grpSpPr>
            <a:xfrm>
              <a:off x="5715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74" name="Rectangle 1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Rectangle 1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Rectangle 1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Rectangle 1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Rectangle 1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Rectangle 1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Rectangle 1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1" name="Rectangle 1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Rectangle 1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Group 135"/>
            <p:cNvGrpSpPr/>
            <p:nvPr/>
          </p:nvGrpSpPr>
          <p:grpSpPr>
            <a:xfrm>
              <a:off x="6096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65" name="Rectangle 1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Rectangle 1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Rectangle 1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Rectangle 1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Rectangle 1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Rectangle 1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Rectangle 1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Rectangle 1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Group 145"/>
            <p:cNvGrpSpPr/>
            <p:nvPr/>
          </p:nvGrpSpPr>
          <p:grpSpPr>
            <a:xfrm>
              <a:off x="4953000" y="3352800"/>
              <a:ext cx="381000" cy="685800"/>
              <a:chOff x="7543800" y="3581400"/>
              <a:chExt cx="2362200" cy="685800"/>
            </a:xfrm>
            <a:solidFill>
              <a:srgbClr val="9BBB59"/>
            </a:solidFill>
          </p:grpSpPr>
          <p:sp>
            <p:nvSpPr>
              <p:cNvPr id="156" name="Rectangle 1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Rectangle 1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Rectangle 1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Rectangle 1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Rectangle 1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Rectangle 1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ectangle 1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155"/>
            <p:cNvGrpSpPr/>
            <p:nvPr/>
          </p:nvGrpSpPr>
          <p:grpSpPr>
            <a:xfrm>
              <a:off x="5334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47" name="Rectangle 1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Rectangle 1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Rectangle 1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Rectangle 1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Rectangle 1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Rectangle 1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Rectangle 1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Rectangle 1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Rectangle 1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65"/>
            <p:cNvGrpSpPr/>
            <p:nvPr/>
          </p:nvGrpSpPr>
          <p:grpSpPr>
            <a:xfrm>
              <a:off x="5715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38" name="Rectangle 16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Rectangle 16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Rectangle 16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6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7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Rectangle 17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Rectangle 17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Rectangle 17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Rectangle 17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175"/>
            <p:cNvGrpSpPr/>
            <p:nvPr/>
          </p:nvGrpSpPr>
          <p:grpSpPr>
            <a:xfrm>
              <a:off x="6096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29" name="Rectangle 1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Rectangle 1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Rectangle 1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Rectangle 1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angle 1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Rectangle 1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Rectangle 1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Rectangle 1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Rectangle 1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Group 185"/>
            <p:cNvGrpSpPr/>
            <p:nvPr/>
          </p:nvGrpSpPr>
          <p:grpSpPr>
            <a:xfrm>
              <a:off x="4953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20" name="Rectangle 1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Rectangle 1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Rectangle 1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Rectangle 1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Rectangle 1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Rectangle 1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Rectangle 1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Rectangle 1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Rectangle 1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195"/>
            <p:cNvGrpSpPr/>
            <p:nvPr/>
          </p:nvGrpSpPr>
          <p:grpSpPr>
            <a:xfrm>
              <a:off x="5334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11" name="Rectangle 1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Rectangle 1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Rectangle 1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Rectangle 1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Rectangle 2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Rectangle 2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Rectangle 2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2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Rectangle 2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Group 205"/>
            <p:cNvGrpSpPr/>
            <p:nvPr/>
          </p:nvGrpSpPr>
          <p:grpSpPr>
            <a:xfrm>
              <a:off x="5715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02" name="Rectangle 2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Rectangle 2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Rectangle 2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Rectangle 2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Rectangle 2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Rectangle 2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Rectangle 2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Rectangle 2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tangle 2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" name="Group 215"/>
            <p:cNvGrpSpPr/>
            <p:nvPr/>
          </p:nvGrpSpPr>
          <p:grpSpPr>
            <a:xfrm>
              <a:off x="6096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93" name="Rectangle 2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Rectangle 2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angle 2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Rectangle 2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Rectangle 2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2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Rectangle 2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tangle 2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Rectangle 2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roup 225"/>
            <p:cNvGrpSpPr/>
            <p:nvPr/>
          </p:nvGrpSpPr>
          <p:grpSpPr>
            <a:xfrm>
              <a:off x="4953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84" name="Rectangle 2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ctangle 2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Rectangle 2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Rectangle 2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Rectangle 2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Rectangle 2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Rectangle 2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Rectangle 2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Rectangle 2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235"/>
            <p:cNvGrpSpPr/>
            <p:nvPr/>
          </p:nvGrpSpPr>
          <p:grpSpPr>
            <a:xfrm>
              <a:off x="5334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75" name="Rectangle 2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Rectangle 2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Rectangle 2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Rectangle 2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Rectangle 2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Rectangle 2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ctangle 2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Rectangle 2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2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 245"/>
            <p:cNvGrpSpPr/>
            <p:nvPr/>
          </p:nvGrpSpPr>
          <p:grpSpPr>
            <a:xfrm>
              <a:off x="5715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66" name="Rectangle 2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 2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ectangle 2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 2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 2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ectangle 2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ctangle 2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tangle 2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tangle 2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5" name="Group 255"/>
            <p:cNvGrpSpPr/>
            <p:nvPr/>
          </p:nvGrpSpPr>
          <p:grpSpPr>
            <a:xfrm>
              <a:off x="6096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57" name="Rectangle 2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 2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2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Rectangle 2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ctangle 2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 2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 2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ctangle 2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 2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6" name="TextBox 73"/>
            <p:cNvSpPr txBox="1"/>
            <p:nvPr/>
          </p:nvSpPr>
          <p:spPr>
            <a:xfrm>
              <a:off x="5181600" y="3352800"/>
              <a:ext cx="1203032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effectLst>
                    <a:glow rad="228600">
                      <a:schemeClr val="bg1">
                        <a:alpha val="7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Bytes</a:t>
              </a:r>
            </a:p>
          </p:txBody>
        </p:sp>
      </p:grpSp>
      <p:grpSp>
        <p:nvGrpSpPr>
          <p:cNvPr id="237" name="Group 279"/>
          <p:cNvGrpSpPr/>
          <p:nvPr/>
        </p:nvGrpSpPr>
        <p:grpSpPr>
          <a:xfrm>
            <a:off x="3237490" y="1964978"/>
            <a:ext cx="2776721" cy="3603848"/>
            <a:chOff x="2726108" y="1808864"/>
            <a:chExt cx="3702296" cy="4805130"/>
          </a:xfrm>
        </p:grpSpPr>
        <p:grpSp>
          <p:nvGrpSpPr>
            <p:cNvPr id="238" name="Group 271"/>
            <p:cNvGrpSpPr/>
            <p:nvPr/>
          </p:nvGrpSpPr>
          <p:grpSpPr>
            <a:xfrm>
              <a:off x="2777064" y="1808864"/>
              <a:ext cx="2480737" cy="3591157"/>
              <a:chOff x="2777064" y="1808864"/>
              <a:chExt cx="2480737" cy="3591157"/>
            </a:xfrm>
          </p:grpSpPr>
          <p:cxnSp>
            <p:nvCxnSpPr>
              <p:cNvPr id="242" name="Straight Arrow Connector 30"/>
              <p:cNvCxnSpPr/>
              <p:nvPr/>
            </p:nvCxnSpPr>
            <p:spPr>
              <a:xfrm>
                <a:off x="2777064" y="2514600"/>
                <a:ext cx="2480736" cy="0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35"/>
              <p:cNvCxnSpPr>
                <a:stCxn id="7" idx="3"/>
                <a:endCxn id="28" idx="1"/>
              </p:cNvCxnSpPr>
              <p:nvPr/>
            </p:nvCxnSpPr>
            <p:spPr>
              <a:xfrm>
                <a:off x="2777064" y="3581400"/>
                <a:ext cx="2480735" cy="0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36"/>
              <p:cNvCxnSpPr/>
              <p:nvPr/>
            </p:nvCxnSpPr>
            <p:spPr>
              <a:xfrm flipV="1">
                <a:off x="2777064" y="4495802"/>
                <a:ext cx="2480736" cy="4804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37"/>
              <p:cNvCxnSpPr/>
              <p:nvPr/>
            </p:nvCxnSpPr>
            <p:spPr>
              <a:xfrm flipH="1" flipV="1">
                <a:off x="2777064" y="4724399"/>
                <a:ext cx="2480737" cy="1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38"/>
              <p:cNvSpPr txBox="1"/>
              <p:nvPr/>
            </p:nvSpPr>
            <p:spPr>
              <a:xfrm>
                <a:off x="2814183" y="1808864"/>
                <a:ext cx="1436633" cy="697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Enable?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Read/Write</a:t>
                </a:r>
              </a:p>
            </p:txBody>
          </p:sp>
          <p:sp>
            <p:nvSpPr>
              <p:cNvPr id="247" name="TextBox 43"/>
              <p:cNvSpPr txBox="1"/>
              <p:nvPr/>
            </p:nvSpPr>
            <p:spPr>
              <a:xfrm>
                <a:off x="2848921" y="3200400"/>
                <a:ext cx="112252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Address</a:t>
                </a:r>
              </a:p>
            </p:txBody>
          </p:sp>
          <p:sp>
            <p:nvSpPr>
              <p:cNvPr id="248" name="TextBox 44"/>
              <p:cNvSpPr txBox="1"/>
              <p:nvPr/>
            </p:nvSpPr>
            <p:spPr>
              <a:xfrm>
                <a:off x="2930735" y="3861945"/>
                <a:ext cx="936412" cy="69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Data</a:t>
                </a:r>
              </a:p>
            </p:txBody>
          </p:sp>
          <p:sp>
            <p:nvSpPr>
              <p:cNvPr id="249" name="TextBox 45"/>
              <p:cNvSpPr txBox="1"/>
              <p:nvPr/>
            </p:nvSpPr>
            <p:spPr>
              <a:xfrm>
                <a:off x="2952093" y="4702395"/>
                <a:ext cx="876296" cy="69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Read Data</a:t>
                </a:r>
              </a:p>
            </p:txBody>
          </p:sp>
        </p:grpSp>
        <p:grpSp>
          <p:nvGrpSpPr>
            <p:cNvPr id="239" name="Group 278"/>
            <p:cNvGrpSpPr/>
            <p:nvPr/>
          </p:nvGrpSpPr>
          <p:grpSpPr>
            <a:xfrm>
              <a:off x="2726108" y="5715000"/>
              <a:ext cx="3702296" cy="898994"/>
              <a:chOff x="2802308" y="5791200"/>
              <a:chExt cx="3702296" cy="898994"/>
            </a:xfrm>
          </p:grpSpPr>
          <p:sp>
            <p:nvSpPr>
              <p:cNvPr id="240" name="Left Brace 275"/>
              <p:cNvSpPr/>
              <p:nvPr/>
            </p:nvSpPr>
            <p:spPr>
              <a:xfrm rot="16200000">
                <a:off x="3903134" y="4741333"/>
                <a:ext cx="381000" cy="2480733"/>
              </a:xfrm>
              <a:prstGeom prst="leftBrace">
                <a:avLst>
                  <a:gd name="adj1" fmla="val 67668"/>
                  <a:gd name="adj2" fmla="val 47995"/>
                </a:avLst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TextBox 276"/>
              <p:cNvSpPr txBox="1"/>
              <p:nvPr/>
            </p:nvSpPr>
            <p:spPr>
              <a:xfrm>
                <a:off x="2802308" y="6238789"/>
                <a:ext cx="3702296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Processor-Memory Interface</a:t>
                </a:r>
              </a:p>
            </p:txBody>
          </p:sp>
        </p:grpSp>
      </p:grpSp>
      <p:grpSp>
        <p:nvGrpSpPr>
          <p:cNvPr id="250" name="Group 284"/>
          <p:cNvGrpSpPr/>
          <p:nvPr/>
        </p:nvGrpSpPr>
        <p:grpSpPr>
          <a:xfrm>
            <a:off x="6283649" y="4951730"/>
            <a:ext cx="2231701" cy="623112"/>
            <a:chOff x="6281559" y="5791200"/>
            <a:chExt cx="2975601" cy="830815"/>
          </a:xfrm>
        </p:grpSpPr>
        <p:sp>
          <p:nvSpPr>
            <p:cNvPr id="251" name="Left Brace 282"/>
            <p:cNvSpPr/>
            <p:nvPr/>
          </p:nvSpPr>
          <p:spPr>
            <a:xfrm rot="16200000">
              <a:off x="6934200" y="5410200"/>
              <a:ext cx="381000" cy="1143000"/>
            </a:xfrm>
            <a:prstGeom prst="leftBrace">
              <a:avLst>
                <a:gd name="adj1" fmla="val 28383"/>
                <a:gd name="adj2" fmla="val 50000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TextBox 283"/>
            <p:cNvSpPr txBox="1"/>
            <p:nvPr/>
          </p:nvSpPr>
          <p:spPr>
            <a:xfrm>
              <a:off x="6281559" y="6170610"/>
              <a:ext cx="2975601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I/O-Memory Interfaces</a:t>
              </a:r>
            </a:p>
          </p:txBody>
        </p:sp>
      </p:grpSp>
      <p:sp>
        <p:nvSpPr>
          <p:cNvPr id="253" name="Rectangle 3"/>
          <p:cNvSpPr/>
          <p:nvPr/>
        </p:nvSpPr>
        <p:spPr>
          <a:xfrm>
            <a:off x="5259998" y="2559569"/>
            <a:ext cx="1137763" cy="568836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254" name="Rectangle 287"/>
          <p:cNvSpPr/>
          <p:nvPr/>
        </p:nvSpPr>
        <p:spPr>
          <a:xfrm>
            <a:off x="5242000" y="3923986"/>
            <a:ext cx="1137763" cy="568836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grpSp>
        <p:nvGrpSpPr>
          <p:cNvPr id="255" name="Group 34"/>
          <p:cNvGrpSpPr/>
          <p:nvPr/>
        </p:nvGrpSpPr>
        <p:grpSpPr>
          <a:xfrm>
            <a:off x="4336157" y="2379980"/>
            <a:ext cx="628650" cy="1885950"/>
            <a:chOff x="4191000" y="2362200"/>
            <a:chExt cx="838200" cy="2514600"/>
          </a:xfrm>
        </p:grpSpPr>
        <p:grpSp>
          <p:nvGrpSpPr>
            <p:cNvPr id="256" name="Group 32"/>
            <p:cNvGrpSpPr/>
            <p:nvPr/>
          </p:nvGrpSpPr>
          <p:grpSpPr>
            <a:xfrm>
              <a:off x="4191000" y="2362200"/>
              <a:ext cx="838200" cy="2514600"/>
              <a:chOff x="3962400" y="685800"/>
              <a:chExt cx="762000" cy="1066800"/>
            </a:xfrm>
          </p:grpSpPr>
          <p:sp>
            <p:nvSpPr>
              <p:cNvPr id="258" name="Rectangle 288"/>
              <p:cNvSpPr/>
              <p:nvPr/>
            </p:nvSpPr>
            <p:spPr>
              <a:xfrm>
                <a:off x="3962400" y="6858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9" name="Rectangle 289"/>
              <p:cNvSpPr/>
              <p:nvPr/>
            </p:nvSpPr>
            <p:spPr>
              <a:xfrm>
                <a:off x="4343400" y="6858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0" name="Rectangle 290"/>
              <p:cNvSpPr/>
              <p:nvPr/>
            </p:nvSpPr>
            <p:spPr>
              <a:xfrm>
                <a:off x="3962400" y="7620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Rectangle 291"/>
              <p:cNvSpPr/>
              <p:nvPr/>
            </p:nvSpPr>
            <p:spPr>
              <a:xfrm>
                <a:off x="4343400" y="7620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Rectangle 292"/>
              <p:cNvSpPr/>
              <p:nvPr/>
            </p:nvSpPr>
            <p:spPr>
              <a:xfrm>
                <a:off x="3962400" y="8382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Rectangle 293"/>
              <p:cNvSpPr/>
              <p:nvPr/>
            </p:nvSpPr>
            <p:spPr>
              <a:xfrm>
                <a:off x="4343400" y="8382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Rectangle 294"/>
              <p:cNvSpPr/>
              <p:nvPr/>
            </p:nvSpPr>
            <p:spPr>
              <a:xfrm>
                <a:off x="3962400" y="9144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Rectangle 295"/>
              <p:cNvSpPr/>
              <p:nvPr/>
            </p:nvSpPr>
            <p:spPr>
              <a:xfrm>
                <a:off x="4343400" y="9144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Rectangle 296"/>
              <p:cNvSpPr/>
              <p:nvPr/>
            </p:nvSpPr>
            <p:spPr>
              <a:xfrm>
                <a:off x="3962400" y="9906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Rectangle 297"/>
              <p:cNvSpPr/>
              <p:nvPr/>
            </p:nvSpPr>
            <p:spPr>
              <a:xfrm>
                <a:off x="4343400" y="9906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8" name="Rectangle 298"/>
              <p:cNvSpPr/>
              <p:nvPr/>
            </p:nvSpPr>
            <p:spPr>
              <a:xfrm>
                <a:off x="3962400" y="10668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9" name="Rectangle 299"/>
              <p:cNvSpPr/>
              <p:nvPr/>
            </p:nvSpPr>
            <p:spPr>
              <a:xfrm>
                <a:off x="4343400" y="10668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" name="Rectangle 300"/>
              <p:cNvSpPr/>
              <p:nvPr/>
            </p:nvSpPr>
            <p:spPr>
              <a:xfrm>
                <a:off x="3962400" y="11430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1" name="Rectangle 301"/>
              <p:cNvSpPr/>
              <p:nvPr/>
            </p:nvSpPr>
            <p:spPr>
              <a:xfrm>
                <a:off x="4343400" y="11430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2" name="Rectangle 302"/>
              <p:cNvSpPr/>
              <p:nvPr/>
            </p:nvSpPr>
            <p:spPr>
              <a:xfrm>
                <a:off x="3962400" y="12192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3" name="Rectangle 303"/>
              <p:cNvSpPr/>
              <p:nvPr/>
            </p:nvSpPr>
            <p:spPr>
              <a:xfrm>
                <a:off x="4343400" y="12192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4" name="Rectangle 304"/>
              <p:cNvSpPr/>
              <p:nvPr/>
            </p:nvSpPr>
            <p:spPr>
              <a:xfrm>
                <a:off x="3962400" y="12954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5" name="Rectangle 305"/>
              <p:cNvSpPr/>
              <p:nvPr/>
            </p:nvSpPr>
            <p:spPr>
              <a:xfrm>
                <a:off x="4343400" y="12954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6" name="Rectangle 306"/>
              <p:cNvSpPr/>
              <p:nvPr/>
            </p:nvSpPr>
            <p:spPr>
              <a:xfrm>
                <a:off x="3962400" y="13716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7" name="Rectangle 307"/>
              <p:cNvSpPr/>
              <p:nvPr/>
            </p:nvSpPr>
            <p:spPr>
              <a:xfrm>
                <a:off x="4343400" y="13716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8" name="Rectangle 308"/>
              <p:cNvSpPr/>
              <p:nvPr/>
            </p:nvSpPr>
            <p:spPr>
              <a:xfrm>
                <a:off x="3962400" y="14478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Rectangle 309"/>
              <p:cNvSpPr/>
              <p:nvPr/>
            </p:nvSpPr>
            <p:spPr>
              <a:xfrm>
                <a:off x="4343400" y="14478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0" name="Rectangle 310"/>
              <p:cNvSpPr/>
              <p:nvPr/>
            </p:nvSpPr>
            <p:spPr>
              <a:xfrm>
                <a:off x="3962400" y="15240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1" name="Rectangle 311"/>
              <p:cNvSpPr/>
              <p:nvPr/>
            </p:nvSpPr>
            <p:spPr>
              <a:xfrm>
                <a:off x="4343400" y="15240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2" name="Rectangle 312"/>
              <p:cNvSpPr/>
              <p:nvPr/>
            </p:nvSpPr>
            <p:spPr>
              <a:xfrm>
                <a:off x="3962400" y="16002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3" name="Rectangle 313"/>
              <p:cNvSpPr/>
              <p:nvPr/>
            </p:nvSpPr>
            <p:spPr>
              <a:xfrm>
                <a:off x="4343400" y="16002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4" name="Rectangle 314"/>
              <p:cNvSpPr/>
              <p:nvPr/>
            </p:nvSpPr>
            <p:spPr>
              <a:xfrm>
                <a:off x="3962400" y="16764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5" name="Rectangle 315"/>
              <p:cNvSpPr/>
              <p:nvPr/>
            </p:nvSpPr>
            <p:spPr>
              <a:xfrm>
                <a:off x="4343400" y="1676400"/>
                <a:ext cx="3810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7" name="TextBox 316"/>
            <p:cNvSpPr txBox="1"/>
            <p:nvPr/>
          </p:nvSpPr>
          <p:spPr>
            <a:xfrm rot="16200000">
              <a:off x="3827195" y="3389872"/>
              <a:ext cx="152202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effectLst>
                    <a:glow rad="254000">
                      <a:schemeClr val="bg1">
                        <a:alpha val="7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  <p:sp>
        <p:nvSpPr>
          <p:cNvPr id="286" name="TextBox 1"/>
          <p:cNvSpPr txBox="1"/>
          <p:nvPr/>
        </p:nvSpPr>
        <p:spPr>
          <a:xfrm>
            <a:off x="883745" y="4725923"/>
            <a:ext cx="2476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Processor organized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around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words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bytes</a:t>
            </a:r>
          </a:p>
        </p:txBody>
      </p:sp>
      <p:sp>
        <p:nvSpPr>
          <p:cNvPr id="287" name="TextBox 318"/>
          <p:cNvSpPr txBox="1"/>
          <p:nvPr/>
        </p:nvSpPr>
        <p:spPr>
          <a:xfrm>
            <a:off x="6683511" y="2684370"/>
            <a:ext cx="18598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Memory (including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cache) organized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around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blocks,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which are typically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multiple words</a:t>
            </a:r>
          </a:p>
        </p:txBody>
      </p:sp>
    </p:spTree>
    <p:extLst>
      <p:ext uri="{BB962C8B-B14F-4D97-AF65-F5344CB8AC3E}">
        <p14:creationId xmlns:p14="http://schemas.microsoft.com/office/powerpoint/2010/main" val="37029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0253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Review: Single Cycle Instruction Timing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/>
          </p:nvPr>
        </p:nvGraphicFramePr>
        <p:xfrm>
          <a:off x="778932" y="4343400"/>
          <a:ext cx="7818966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3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I-MEM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Read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ALU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D-MEM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r>
                        <a:rPr lang="en-US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</a:t>
                      </a:r>
                      <a:r>
                        <a:rPr lang="en-US" sz="20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r>
                        <a:rPr lang="en-US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</a:t>
                      </a:r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Content Placeholder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2600"/>
            <a:ext cx="911538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9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Memory Access with Cache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27023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Load word instruction: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lw t0,0(t1)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US" altLang="en-US" sz="2400" dirty="0">
                <a:latin typeface="Arial" panose="020B0604020202020204" pitchFamily="34" charset="0"/>
              </a:rPr>
              <a:t> contains 1022</a:t>
            </a:r>
            <a:r>
              <a:rPr lang="en-US" altLang="en-US" sz="2400" baseline="-25000" dirty="0">
                <a:latin typeface="Arial" panose="020B0604020202020204" pitchFamily="34" charset="0"/>
              </a:rPr>
              <a:t>ten</a:t>
            </a:r>
            <a:r>
              <a:rPr lang="en-US" altLang="en-US" sz="2400" dirty="0">
                <a:latin typeface="Arial" panose="020B0604020202020204" pitchFamily="34" charset="0"/>
              </a:rPr>
              <a:t>, Memory[1022] = 99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With cache: Processor issues address 1022</a:t>
            </a:r>
            <a:r>
              <a:rPr lang="en-US" altLang="en-US" sz="2400" baseline="-25000" dirty="0">
                <a:latin typeface="Arial" panose="020B0604020202020204" pitchFamily="34" charset="0"/>
              </a:rPr>
              <a:t>ten</a:t>
            </a:r>
            <a:r>
              <a:rPr lang="en-US" altLang="en-US" sz="2400" dirty="0">
                <a:latin typeface="Arial" panose="020B0604020202020204" pitchFamily="34" charset="0"/>
              </a:rPr>
              <a:t> to Cache</a:t>
            </a:r>
          </a:p>
          <a:p>
            <a:pPr marL="914400" lvl="1" indent="-457200">
              <a:spcBef>
                <a:spcPct val="0"/>
              </a:spcBef>
              <a:buClr>
                <a:srgbClr val="CC0000"/>
              </a:buClr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</a:rPr>
              <a:t>Cache checks to see if has copy of data at address 1022</a:t>
            </a:r>
            <a:r>
              <a:rPr lang="en-US" altLang="en-US" sz="2000" baseline="-25000" dirty="0">
                <a:latin typeface="Arial" panose="020B0604020202020204" pitchFamily="34" charset="0"/>
              </a:rPr>
              <a:t>ten</a:t>
            </a:r>
          </a:p>
          <a:p>
            <a:pPr marL="1257300" lvl="2" indent="-342900">
              <a:spcBef>
                <a:spcPct val="0"/>
              </a:spcBef>
              <a:buClr>
                <a:srgbClr val="CC0000"/>
              </a:buClr>
              <a:buFont typeface="+mj-lt"/>
              <a:buAutoNum type="arabicParenR"/>
            </a:pPr>
            <a:r>
              <a:rPr lang="en-US" altLang="en-US" sz="1800" dirty="0">
                <a:latin typeface="Arial" panose="020B0604020202020204" pitchFamily="34" charset="0"/>
              </a:rPr>
              <a:t>If finds a match (</a:t>
            </a:r>
            <a:r>
              <a:rPr lang="en-US" altLang="en-US" sz="1800" b="1" dirty="0">
                <a:solidFill>
                  <a:srgbClr val="0070C0"/>
                </a:solidFill>
                <a:latin typeface="Arial" panose="020B0604020202020204" pitchFamily="34" charset="0"/>
              </a:rPr>
              <a:t>Hit</a:t>
            </a:r>
            <a:r>
              <a:rPr lang="en-US" altLang="en-US" sz="1800" dirty="0">
                <a:latin typeface="Arial" panose="020B0604020202020204" pitchFamily="34" charset="0"/>
              </a:rPr>
              <a:t>): cache reads 99, sends to processor</a:t>
            </a:r>
          </a:p>
          <a:p>
            <a:pPr marL="1257300" lvl="2" indent="-342900">
              <a:spcBef>
                <a:spcPct val="0"/>
              </a:spcBef>
              <a:buClr>
                <a:srgbClr val="CC0000"/>
              </a:buClr>
              <a:buFont typeface="+mj-lt"/>
              <a:buAutoNum type="arabicParenR"/>
            </a:pPr>
            <a:r>
              <a:rPr lang="en-US" altLang="en-US" sz="1800" dirty="0">
                <a:latin typeface="Arial" panose="020B0604020202020204" pitchFamily="34" charset="0"/>
              </a:rPr>
              <a:t>No match (</a:t>
            </a:r>
            <a:r>
              <a:rPr lang="en-US" altLang="en-US" sz="1800" b="1" dirty="0">
                <a:solidFill>
                  <a:srgbClr val="0070C0"/>
                </a:solidFill>
                <a:latin typeface="Arial" panose="020B0604020202020204" pitchFamily="34" charset="0"/>
              </a:rPr>
              <a:t>Miss</a:t>
            </a:r>
            <a:r>
              <a:rPr lang="en-US" altLang="en-US" sz="1800" dirty="0">
                <a:latin typeface="Arial" panose="020B0604020202020204" pitchFamily="34" charset="0"/>
              </a:rPr>
              <a:t>): cache sends address 1022 to Memory</a:t>
            </a:r>
          </a:p>
          <a:p>
            <a:pPr marL="1771650" lvl="3" indent="-400050">
              <a:spcBef>
                <a:spcPct val="0"/>
              </a:spcBef>
              <a:buClr>
                <a:srgbClr val="CC0000"/>
              </a:buClr>
              <a:buFont typeface="+mj-lt"/>
              <a:buAutoNum type="romanUcPeriod"/>
            </a:pPr>
            <a:r>
              <a:rPr lang="en-US" altLang="en-US" sz="1600" dirty="0">
                <a:latin typeface="Arial" panose="020B0604020202020204" pitchFamily="34" charset="0"/>
              </a:rPr>
              <a:t>Memory reads 99 at address 1022</a:t>
            </a:r>
            <a:r>
              <a:rPr lang="en-US" altLang="en-US" sz="1600" baseline="-25000" dirty="0">
                <a:latin typeface="Arial" panose="020B0604020202020204" pitchFamily="34" charset="0"/>
              </a:rPr>
              <a:t>ten</a:t>
            </a:r>
          </a:p>
          <a:p>
            <a:pPr marL="1771650" lvl="3" indent="-400050">
              <a:spcBef>
                <a:spcPct val="0"/>
              </a:spcBef>
              <a:buClr>
                <a:srgbClr val="CC0000"/>
              </a:buClr>
              <a:buFont typeface="+mj-lt"/>
              <a:buAutoNum type="romanUcPeriod"/>
            </a:pPr>
            <a:r>
              <a:rPr lang="en-US" altLang="en-US" sz="1600" dirty="0">
                <a:latin typeface="Arial" panose="020B0604020202020204" pitchFamily="34" charset="0"/>
              </a:rPr>
              <a:t>Memory sends 99 to Cache</a:t>
            </a:r>
          </a:p>
          <a:p>
            <a:pPr marL="1771650" lvl="3" indent="-400050">
              <a:spcBef>
                <a:spcPct val="0"/>
              </a:spcBef>
              <a:buClr>
                <a:srgbClr val="CC0000"/>
              </a:buClr>
              <a:buFont typeface="+mj-lt"/>
              <a:buAutoNum type="romanUcPeriod"/>
            </a:pPr>
            <a:r>
              <a:rPr lang="en-US" altLang="en-US" sz="1600" dirty="0">
                <a:latin typeface="Arial" panose="020B0604020202020204" pitchFamily="34" charset="0"/>
              </a:rPr>
              <a:t>Cache replaces word with new 99</a:t>
            </a:r>
          </a:p>
          <a:p>
            <a:pPr marL="1771650" lvl="3" indent="-400050">
              <a:spcBef>
                <a:spcPct val="0"/>
              </a:spcBef>
              <a:buClr>
                <a:srgbClr val="CC0000"/>
              </a:buClr>
              <a:buFont typeface="+mj-lt"/>
              <a:buAutoNum type="romanUcPeriod"/>
            </a:pPr>
            <a:r>
              <a:rPr lang="en-US" altLang="en-US" sz="1600" dirty="0">
                <a:latin typeface="Arial" panose="020B0604020202020204" pitchFamily="34" charset="0"/>
              </a:rPr>
              <a:t>Cache sends 99 to processor</a:t>
            </a:r>
          </a:p>
          <a:p>
            <a:pPr marL="914400" lvl="1" indent="-457200">
              <a:spcBef>
                <a:spcPct val="0"/>
              </a:spcBef>
              <a:buClr>
                <a:srgbClr val="CC0000"/>
              </a:buClr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</a:rPr>
              <a:t>Processor loads 99 into register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</a:p>
        </p:txBody>
      </p:sp>
    </p:spTree>
    <p:extLst>
      <p:ext uri="{BB962C8B-B14F-4D97-AF65-F5344CB8AC3E}">
        <p14:creationId xmlns:p14="http://schemas.microsoft.com/office/powerpoint/2010/main" val="4173120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Inside a Cache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6184900" y="1612900"/>
            <a:ext cx="1346200" cy="8890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1308100" y="1536700"/>
            <a:ext cx="1346200" cy="8890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H="1">
            <a:off x="1447800" y="4419600"/>
            <a:ext cx="1066800" cy="3048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3276600" y="3429000"/>
            <a:ext cx="228600" cy="3810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3962400" y="3581400"/>
            <a:ext cx="457200" cy="228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746500" y="1612900"/>
            <a:ext cx="1346200" cy="812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794125" y="1812925"/>
            <a:ext cx="103428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CACHE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79525" y="1782763"/>
            <a:ext cx="120448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Processor 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8725" y="1706563"/>
            <a:ext cx="1083630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Main</a:t>
            </a:r>
          </a:p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Memory 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667000" y="17526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2667000" y="22860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5105400" y="17526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5105400" y="22860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2727325" y="1370013"/>
            <a:ext cx="854401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Address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5089525" y="1370013"/>
            <a:ext cx="854401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Address</a:t>
            </a: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5318125" y="2284413"/>
            <a:ext cx="577482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2879725" y="2284413"/>
            <a:ext cx="577482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2298700" y="3822700"/>
            <a:ext cx="4165600" cy="2260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2286000" y="4191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2286000" y="4572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2286000" y="4953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2286000" y="5334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2286000" y="571500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50292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3200400" y="3810000"/>
            <a:ext cx="0" cy="2286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36576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41148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45720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6019800" y="3810000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6019800" y="4191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6019800" y="4572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6019800" y="4953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6019800" y="5334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6019800" y="57150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5181600" y="40386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5181600" y="43434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>
            <a:off x="5181600" y="5943600"/>
            <a:ext cx="609600" cy="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2824163" y="5503863"/>
            <a:ext cx="4025900" cy="749300"/>
          </a:xfrm>
          <a:prstGeom prst="ellips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669925" y="4678363"/>
            <a:ext cx="1137481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Address</a:t>
            </a:r>
          </a:p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     Tag</a:t>
            </a:r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H="1">
            <a:off x="2286000" y="2438400"/>
            <a:ext cx="1447800" cy="137160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>
            <a:off x="5105400" y="2438400"/>
            <a:ext cx="1371600" cy="1371600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47" name="Rectangle 44"/>
          <p:cNvSpPr>
            <a:spLocks noChangeArrowheads="1"/>
          </p:cNvSpPr>
          <p:nvPr/>
        </p:nvSpPr>
        <p:spPr bwMode="auto">
          <a:xfrm>
            <a:off x="6842125" y="5745163"/>
            <a:ext cx="129202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Data Block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3184525" y="3819525"/>
            <a:ext cx="480901" cy="36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Byte</a:t>
            </a:r>
          </a:p>
        </p:txBody>
      </p:sp>
      <p:sp>
        <p:nvSpPr>
          <p:cNvPr id="49" name="Rectangle 46"/>
          <p:cNvSpPr>
            <a:spLocks noChangeArrowheads="1"/>
          </p:cNvSpPr>
          <p:nvPr/>
        </p:nvSpPr>
        <p:spPr bwMode="auto">
          <a:xfrm>
            <a:off x="3641725" y="3819525"/>
            <a:ext cx="480901" cy="36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Byte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184525" y="4200525"/>
            <a:ext cx="480901" cy="36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Byte</a:t>
            </a:r>
          </a:p>
        </p:txBody>
      </p:sp>
      <p:sp>
        <p:nvSpPr>
          <p:cNvPr id="51" name="Rectangle 48"/>
          <p:cNvSpPr>
            <a:spLocks noChangeArrowheads="1"/>
          </p:cNvSpPr>
          <p:nvPr/>
        </p:nvSpPr>
        <p:spPr bwMode="auto">
          <a:xfrm>
            <a:off x="7223125" y="3840163"/>
            <a:ext cx="61500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libri"/>
                <a:cs typeface="Calibri"/>
              </a:rPr>
              <a:t>Line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2552700" y="3884613"/>
            <a:ext cx="497933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2552700" y="4265613"/>
            <a:ext cx="497933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304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2438400" y="4648200"/>
            <a:ext cx="601928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6848</a:t>
            </a:r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H="1">
            <a:off x="6705600" y="4038600"/>
            <a:ext cx="533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 type="stealth" w="med" len="med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56" name="Arc 53"/>
          <p:cNvSpPr>
            <a:spLocks/>
          </p:cNvSpPr>
          <p:nvPr/>
        </p:nvSpPr>
        <p:spPr bwMode="auto">
          <a:xfrm>
            <a:off x="6553200" y="3810000"/>
            <a:ext cx="153988" cy="381000"/>
          </a:xfrm>
          <a:custGeom>
            <a:avLst/>
            <a:gdLst>
              <a:gd name="G0" fmla="+- 224 0 0"/>
              <a:gd name="G1" fmla="+- 21600 0 0"/>
              <a:gd name="G2" fmla="+- 21600 0 0"/>
              <a:gd name="T0" fmla="*/ 0 w 21824"/>
              <a:gd name="T1" fmla="*/ 1 h 43103"/>
              <a:gd name="T2" fmla="*/ 2265 w 21824"/>
              <a:gd name="T3" fmla="*/ 43103 h 43103"/>
              <a:gd name="T4" fmla="*/ 224 w 21824"/>
              <a:gd name="T5" fmla="*/ 21600 h 43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24" h="43103" fill="none" extrusionOk="0">
                <a:moveTo>
                  <a:pt x="0" y="1"/>
                </a:moveTo>
                <a:cubicBezTo>
                  <a:pt x="74" y="0"/>
                  <a:pt x="149" y="-1"/>
                  <a:pt x="224" y="-1"/>
                </a:cubicBezTo>
                <a:cubicBezTo>
                  <a:pt x="12153" y="0"/>
                  <a:pt x="21824" y="9670"/>
                  <a:pt x="21824" y="21600"/>
                </a:cubicBezTo>
                <a:cubicBezTo>
                  <a:pt x="21824" y="32738"/>
                  <a:pt x="13353" y="42050"/>
                  <a:pt x="2265" y="43103"/>
                </a:cubicBezTo>
              </a:path>
              <a:path w="21824" h="43103" stroke="0" extrusionOk="0">
                <a:moveTo>
                  <a:pt x="0" y="1"/>
                </a:moveTo>
                <a:cubicBezTo>
                  <a:pt x="74" y="0"/>
                  <a:pt x="149" y="-1"/>
                  <a:pt x="224" y="-1"/>
                </a:cubicBezTo>
                <a:cubicBezTo>
                  <a:pt x="12153" y="0"/>
                  <a:pt x="21824" y="9670"/>
                  <a:pt x="21824" y="21600"/>
                </a:cubicBezTo>
                <a:cubicBezTo>
                  <a:pt x="21824" y="32738"/>
                  <a:pt x="13353" y="42050"/>
                  <a:pt x="2265" y="43103"/>
                </a:cubicBezTo>
                <a:lnTo>
                  <a:pt x="224" y="21600"/>
                </a:lnTo>
                <a:close/>
              </a:path>
            </a:pathLst>
          </a:custGeom>
          <a:noFill/>
          <a:ln w="127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C0128"/>
              </a:solidFill>
              <a:latin typeface="Calibri"/>
              <a:cs typeface="Calibri"/>
            </a:endParaRPr>
          </a:p>
        </p:txBody>
      </p:sp>
      <p:sp>
        <p:nvSpPr>
          <p:cNvPr id="57" name="Rectangle 54"/>
          <p:cNvSpPr>
            <a:spLocks noChangeArrowheads="1"/>
          </p:cNvSpPr>
          <p:nvPr/>
        </p:nvSpPr>
        <p:spPr bwMode="auto">
          <a:xfrm>
            <a:off x="1752600" y="2819400"/>
            <a:ext cx="1396804" cy="84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copy of main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location 100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343400" y="2819400"/>
            <a:ext cx="1396804" cy="84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copy of main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libri"/>
                <a:cs typeface="Calibri"/>
              </a:rPr>
              <a:t>location 101</a:t>
            </a:r>
          </a:p>
        </p:txBody>
      </p:sp>
      <p:sp>
        <p:nvSpPr>
          <p:cNvPr id="59" name="Rectangle 56"/>
          <p:cNvSpPr>
            <a:spLocks noChangeArrowheads="1"/>
          </p:cNvSpPr>
          <p:nvPr/>
        </p:nvSpPr>
        <p:spPr bwMode="auto">
          <a:xfrm>
            <a:off x="2481262" y="4994275"/>
            <a:ext cx="544320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416</a:t>
            </a:r>
          </a:p>
        </p:txBody>
      </p:sp>
    </p:spTree>
    <p:extLst>
      <p:ext uri="{BB962C8B-B14F-4D97-AF65-F5344CB8AC3E}">
        <p14:creationId xmlns:p14="http://schemas.microsoft.com/office/powerpoint/2010/main" val="1760996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Cache Algorithm (Read)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>
          <a:xfrm>
            <a:off x="381001" y="1314450"/>
            <a:ext cx="7772400" cy="719138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None/>
            </a:pPr>
            <a:r>
              <a:rPr lang="en-US"/>
              <a:t>   Look at Processor Address, search cache tags to find match.  Then either</a:t>
            </a:r>
            <a:endParaRPr lang="en-US" dirty="0"/>
          </a:p>
        </p:txBody>
      </p:sp>
      <p:grpSp>
        <p:nvGrpSpPr>
          <p:cNvPr id="61" name="Group 4"/>
          <p:cNvGrpSpPr>
            <a:grpSpLocks/>
          </p:cNvGrpSpPr>
          <p:nvPr/>
        </p:nvGrpSpPr>
        <p:grpSpPr bwMode="auto">
          <a:xfrm>
            <a:off x="1203325" y="2209800"/>
            <a:ext cx="2911475" cy="2679701"/>
            <a:chOff x="758" y="1392"/>
            <a:chExt cx="1834" cy="1688"/>
          </a:xfrm>
        </p:grpSpPr>
        <p:sp>
          <p:nvSpPr>
            <p:cNvPr id="62" name="Line 5"/>
            <p:cNvSpPr>
              <a:spLocks noChangeShapeType="1"/>
            </p:cNvSpPr>
            <p:nvPr/>
          </p:nvSpPr>
          <p:spPr bwMode="auto">
            <a:xfrm flipH="1">
              <a:off x="1536" y="1392"/>
              <a:ext cx="1056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63" name="Rectangle 6"/>
            <p:cNvSpPr>
              <a:spLocks noChangeArrowheads="1"/>
            </p:cNvSpPr>
            <p:nvPr/>
          </p:nvSpPr>
          <p:spPr bwMode="auto">
            <a:xfrm>
              <a:off x="854" y="1459"/>
              <a:ext cx="1303" cy="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Found in cache</a:t>
              </a:r>
            </a:p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Calibri"/>
                  <a:cs typeface="Calibri"/>
                </a:rPr>
                <a:t>a.k.a.  HIT</a:t>
              </a:r>
              <a:endParaRPr lang="en-US" sz="2400" u="sng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758" y="2323"/>
              <a:ext cx="1103" cy="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Return copy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of data from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cache</a:t>
              </a:r>
            </a:p>
          </p:txBody>
        </p:sp>
      </p:grpSp>
      <p:grpSp>
        <p:nvGrpSpPr>
          <p:cNvPr id="65" name="Group 8"/>
          <p:cNvGrpSpPr>
            <a:grpSpLocks/>
          </p:cNvGrpSpPr>
          <p:nvPr/>
        </p:nvGrpSpPr>
        <p:grpSpPr bwMode="auto">
          <a:xfrm>
            <a:off x="4267201" y="2209800"/>
            <a:ext cx="3663951" cy="4156076"/>
            <a:chOff x="2688" y="1392"/>
            <a:chExt cx="2308" cy="2618"/>
          </a:xfrm>
        </p:grpSpPr>
        <p:sp>
          <p:nvSpPr>
            <p:cNvPr id="66" name="Line 9"/>
            <p:cNvSpPr>
              <a:spLocks noChangeShapeType="1"/>
            </p:cNvSpPr>
            <p:nvPr/>
          </p:nvSpPr>
          <p:spPr bwMode="auto">
            <a:xfrm>
              <a:off x="2688" y="1392"/>
              <a:ext cx="1056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302" y="1459"/>
              <a:ext cx="1099" cy="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Not in cache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a.k.a. MISS</a:t>
              </a:r>
              <a:endParaRPr lang="en-US" sz="2400" u="sng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Rectangle 11"/>
            <p:cNvSpPr>
              <a:spLocks noChangeArrowheads="1"/>
            </p:cNvSpPr>
            <p:nvPr/>
          </p:nvSpPr>
          <p:spPr bwMode="auto">
            <a:xfrm>
              <a:off x="2918" y="2323"/>
              <a:ext cx="2078" cy="1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Read block of data from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Main Memory</a:t>
              </a:r>
            </a:p>
            <a:p>
              <a:pPr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Wait … </a:t>
              </a:r>
            </a:p>
            <a:p>
              <a:pPr>
                <a:spcBef>
                  <a:spcPct val="0"/>
                </a:spcBef>
              </a:pPr>
              <a:endParaRPr lang="en-US" sz="240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Return data to processor</a:t>
              </a:r>
            </a:p>
            <a:p>
              <a:pPr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alibri"/>
                  <a:cs typeface="Calibri"/>
                </a:rPr>
                <a:t>and update cache</a:t>
              </a:r>
              <a:endParaRPr lang="en-US" sz="2400" u="sng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69" name="Rectangle 12"/>
          <p:cNvSpPr>
            <a:spLocks noChangeArrowheads="1"/>
          </p:cNvSpPr>
          <p:nvPr/>
        </p:nvSpPr>
        <p:spPr bwMode="auto">
          <a:xfrm>
            <a:off x="4191000" y="6324600"/>
            <a:ext cx="384064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i="1" dirty="0">
                <a:solidFill>
                  <a:srgbClr val="56127A"/>
                </a:solidFill>
                <a:latin typeface="Calibri"/>
                <a:cs typeface="Calibri"/>
              </a:rPr>
              <a:t>Q: Which line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99126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Cache “Tags”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27023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Need way to tell if have copy of location in memory so that can decide on hit or miss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On cache miss, put memory address of block in “tag address” of cache block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1022 placed in tag next to data from memory (99)</a:t>
            </a:r>
          </a:p>
        </p:txBody>
      </p:sp>
      <p:graphicFrame>
        <p:nvGraphicFramePr>
          <p:cNvPr id="6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318319"/>
              </p:ext>
            </p:extLst>
          </p:nvPr>
        </p:nvGraphicFramePr>
        <p:xfrm>
          <a:off x="1624015" y="3714751"/>
          <a:ext cx="4572000" cy="1927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1022</a:t>
                      </a:r>
                      <a:endParaRPr lang="en-U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99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8"/>
          <p:cNvSpPr/>
          <p:nvPr/>
        </p:nvSpPr>
        <p:spPr>
          <a:xfrm>
            <a:off x="1610560" y="4438160"/>
            <a:ext cx="4585455" cy="4519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12"/>
          <p:cNvCxnSpPr/>
          <p:nvPr/>
        </p:nvCxnSpPr>
        <p:spPr>
          <a:xfrm rot="10800000">
            <a:off x="6314284" y="4232323"/>
            <a:ext cx="1001050" cy="96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4"/>
          <p:cNvCxnSpPr>
            <a:stCxn id="11" idx="2"/>
          </p:cNvCxnSpPr>
          <p:nvPr/>
        </p:nvCxnSpPr>
        <p:spPr>
          <a:xfrm flipH="1">
            <a:off x="6196015" y="4980310"/>
            <a:ext cx="1081365" cy="181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6"/>
          <p:cNvCxnSpPr>
            <a:stCxn id="11" idx="2"/>
          </p:cNvCxnSpPr>
          <p:nvPr/>
        </p:nvCxnSpPr>
        <p:spPr>
          <a:xfrm flipH="1">
            <a:off x="6212161" y="4980310"/>
            <a:ext cx="1065219" cy="536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7"/>
          <p:cNvSpPr txBox="1"/>
          <p:nvPr/>
        </p:nvSpPr>
        <p:spPr>
          <a:xfrm>
            <a:off x="6303395" y="4241646"/>
            <a:ext cx="1947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From earlier</a:t>
            </a:r>
          </a:p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loads or stores</a:t>
            </a:r>
          </a:p>
        </p:txBody>
      </p:sp>
      <p:cxnSp>
        <p:nvCxnSpPr>
          <p:cNvPr id="12" name="Straight Arrow Connector 22"/>
          <p:cNvCxnSpPr/>
          <p:nvPr/>
        </p:nvCxnSpPr>
        <p:spPr>
          <a:xfrm flipH="1">
            <a:off x="6244455" y="4559300"/>
            <a:ext cx="293928" cy="697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0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65782"/>
            <a:ext cx="824547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Anatomy of a 16 Byte Cache,</a:t>
            </a:r>
            <a:b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with 4 Byte Blocks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2" y="1243694"/>
            <a:ext cx="450003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Operations: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Cache Hit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Cache Miss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Refill cache from memory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Cache needs Address Tags to decide if Processor Address is a Cache Hit or Cache Miss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Compares all four tags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cxnSp>
        <p:nvCxnSpPr>
          <p:cNvPr id="6" name="Straight Arrow Connector 52"/>
          <p:cNvCxnSpPr>
            <a:stCxn id="24" idx="2"/>
          </p:cNvCxnSpPr>
          <p:nvPr/>
        </p:nvCxnSpPr>
        <p:spPr>
          <a:xfrm flipH="1">
            <a:off x="5730596" y="4639509"/>
            <a:ext cx="2174" cy="98136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4941636" y="1315241"/>
            <a:ext cx="2889832" cy="12092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22"/>
          <p:cNvSpPr txBox="1"/>
          <p:nvPr/>
        </p:nvSpPr>
        <p:spPr>
          <a:xfrm>
            <a:off x="4924315" y="2588744"/>
            <a:ext cx="84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9" name="TextBox 23"/>
          <p:cNvSpPr txBox="1"/>
          <p:nvPr/>
        </p:nvSpPr>
        <p:spPr>
          <a:xfrm>
            <a:off x="6237972" y="261014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0" name="Rectangle 25"/>
          <p:cNvSpPr/>
          <p:nvPr/>
        </p:nvSpPr>
        <p:spPr>
          <a:xfrm>
            <a:off x="5005854" y="3123828"/>
            <a:ext cx="2868426" cy="1872796"/>
          </a:xfrm>
          <a:prstGeom prst="rect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6069494" y="4589958"/>
            <a:ext cx="9605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12" name="TextBox 39"/>
          <p:cNvSpPr txBox="1"/>
          <p:nvPr/>
        </p:nvSpPr>
        <p:spPr>
          <a:xfrm>
            <a:off x="4920880" y="5116275"/>
            <a:ext cx="84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3" name="TextBox 40"/>
          <p:cNvSpPr txBox="1"/>
          <p:nvPr/>
        </p:nvSpPr>
        <p:spPr>
          <a:xfrm>
            <a:off x="6275901" y="511627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4" name="Rectangle 41"/>
          <p:cNvSpPr/>
          <p:nvPr/>
        </p:nvSpPr>
        <p:spPr>
          <a:xfrm>
            <a:off x="5037963" y="5628024"/>
            <a:ext cx="2836317" cy="6701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48"/>
          <p:cNvGrpSpPr/>
          <p:nvPr/>
        </p:nvGrpSpPr>
        <p:grpSpPr>
          <a:xfrm>
            <a:off x="6611738" y="2513833"/>
            <a:ext cx="621845" cy="3078666"/>
            <a:chOff x="6890650" y="1812156"/>
            <a:chExt cx="1505253" cy="4104888"/>
          </a:xfrm>
        </p:grpSpPr>
        <p:cxnSp>
          <p:nvCxnSpPr>
            <p:cNvPr id="16" name="Straight Arrow Connector 44"/>
            <p:cNvCxnSpPr>
              <a:stCxn id="19" idx="2"/>
            </p:cNvCxnSpPr>
            <p:nvPr/>
          </p:nvCxnSpPr>
          <p:spPr>
            <a:xfrm rot="5400000">
              <a:off x="6992755" y="5260664"/>
              <a:ext cx="1293913" cy="18848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9"/>
            <p:cNvCxnSpPr>
              <a:endCxn id="19" idx="0"/>
            </p:cNvCxnSpPr>
            <p:nvPr/>
          </p:nvCxnSpPr>
          <p:spPr>
            <a:xfrm rot="5400000">
              <a:off x="6892886" y="2568406"/>
              <a:ext cx="1512503" cy="4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47"/>
            <p:cNvGrpSpPr/>
            <p:nvPr/>
          </p:nvGrpSpPr>
          <p:grpSpPr>
            <a:xfrm>
              <a:off x="6890650" y="3324660"/>
              <a:ext cx="1505253" cy="1298472"/>
              <a:chOff x="6890650" y="3324660"/>
              <a:chExt cx="1505253" cy="1298472"/>
            </a:xfrm>
          </p:grpSpPr>
          <p:sp>
            <p:nvSpPr>
              <p:cNvPr id="19" name="Rectangle 12"/>
              <p:cNvSpPr/>
              <p:nvPr/>
            </p:nvSpPr>
            <p:spPr>
              <a:xfrm>
                <a:off x="6921325" y="3324660"/>
                <a:ext cx="1455619" cy="12984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Straight Connector 35"/>
              <p:cNvCxnSpPr>
                <a:stCxn id="19" idx="1"/>
                <a:endCxn id="19" idx="3"/>
              </p:cNvCxnSpPr>
              <p:nvPr/>
            </p:nvCxnSpPr>
            <p:spPr>
              <a:xfrm rot="10800000" flipH="1">
                <a:off x="6921324" y="3973896"/>
                <a:ext cx="145561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45"/>
              <p:cNvCxnSpPr/>
              <p:nvPr/>
            </p:nvCxnSpPr>
            <p:spPr>
              <a:xfrm>
                <a:off x="6910474" y="3659035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46"/>
              <p:cNvCxnSpPr/>
              <p:nvPr/>
            </p:nvCxnSpPr>
            <p:spPr>
              <a:xfrm>
                <a:off x="6890650" y="4263434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53"/>
          <p:cNvGrpSpPr/>
          <p:nvPr/>
        </p:nvGrpSpPr>
        <p:grpSpPr>
          <a:xfrm>
            <a:off x="5391663" y="3665654"/>
            <a:ext cx="676945" cy="973854"/>
            <a:chOff x="6890650" y="3324660"/>
            <a:chExt cx="1505253" cy="1298472"/>
          </a:xfrm>
        </p:grpSpPr>
        <p:sp>
          <p:nvSpPr>
            <p:cNvPr id="24" name="Rectangle 54"/>
            <p:cNvSpPr/>
            <p:nvPr/>
          </p:nvSpPr>
          <p:spPr>
            <a:xfrm>
              <a:off x="6921325" y="3324660"/>
              <a:ext cx="1455619" cy="1298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Connector 55"/>
            <p:cNvCxnSpPr>
              <a:stCxn id="24" idx="1"/>
              <a:endCxn id="24" idx="3"/>
            </p:cNvCxnSpPr>
            <p:nvPr/>
          </p:nvCxnSpPr>
          <p:spPr>
            <a:xfrm rot="10800000" flipH="1">
              <a:off x="6921324" y="3973896"/>
              <a:ext cx="145561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6"/>
            <p:cNvCxnSpPr/>
            <p:nvPr/>
          </p:nvCxnSpPr>
          <p:spPr>
            <a:xfrm>
              <a:off x="6910474" y="3659035"/>
              <a:ext cx="148542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7"/>
            <p:cNvCxnSpPr/>
            <p:nvPr/>
          </p:nvCxnSpPr>
          <p:spPr>
            <a:xfrm>
              <a:off x="6890650" y="4263434"/>
              <a:ext cx="148542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59"/>
          <p:cNvSpPr/>
          <p:nvPr/>
        </p:nvSpPr>
        <p:spPr>
          <a:xfrm>
            <a:off x="5513149" y="3887258"/>
            <a:ext cx="5693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1022</a:t>
            </a:r>
          </a:p>
        </p:txBody>
      </p:sp>
      <p:sp>
        <p:nvSpPr>
          <p:cNvPr id="29" name="Rectangle 60"/>
          <p:cNvSpPr/>
          <p:nvPr/>
        </p:nvSpPr>
        <p:spPr>
          <a:xfrm>
            <a:off x="6836377" y="3887258"/>
            <a:ext cx="3770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30" name="Rectangle 61"/>
          <p:cNvSpPr/>
          <p:nvPr/>
        </p:nvSpPr>
        <p:spPr>
          <a:xfrm flipH="1">
            <a:off x="5580282" y="3613480"/>
            <a:ext cx="5812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252</a:t>
            </a:r>
          </a:p>
        </p:txBody>
      </p:sp>
      <p:sp>
        <p:nvSpPr>
          <p:cNvPr id="31" name="Rectangle 62"/>
          <p:cNvSpPr/>
          <p:nvPr/>
        </p:nvSpPr>
        <p:spPr>
          <a:xfrm>
            <a:off x="6836377" y="4114557"/>
            <a:ext cx="28084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2" name="Rectangle 63"/>
          <p:cNvSpPr/>
          <p:nvPr/>
        </p:nvSpPr>
        <p:spPr>
          <a:xfrm>
            <a:off x="6836377" y="4341856"/>
            <a:ext cx="3770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33" name="Rectangle 64"/>
          <p:cNvSpPr/>
          <p:nvPr/>
        </p:nvSpPr>
        <p:spPr>
          <a:xfrm>
            <a:off x="6836377" y="3613480"/>
            <a:ext cx="3770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34" name="Rectangle 65"/>
          <p:cNvSpPr/>
          <p:nvPr/>
        </p:nvSpPr>
        <p:spPr>
          <a:xfrm flipH="1">
            <a:off x="5539918" y="4114557"/>
            <a:ext cx="5812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131</a:t>
            </a:r>
          </a:p>
        </p:txBody>
      </p:sp>
      <p:sp>
        <p:nvSpPr>
          <p:cNvPr id="35" name="Rectangle 66"/>
          <p:cNvSpPr/>
          <p:nvPr/>
        </p:nvSpPr>
        <p:spPr>
          <a:xfrm flipH="1">
            <a:off x="5547990" y="4341856"/>
            <a:ext cx="5812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2041</a:t>
            </a:r>
          </a:p>
        </p:txBody>
      </p:sp>
      <p:cxnSp>
        <p:nvCxnSpPr>
          <p:cNvPr id="36" name="Straight Arrow Connector 3"/>
          <p:cNvCxnSpPr/>
          <p:nvPr/>
        </p:nvCxnSpPr>
        <p:spPr>
          <a:xfrm flipH="1">
            <a:off x="5742517" y="2526316"/>
            <a:ext cx="1" cy="11430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5"/>
          <p:cNvSpPr txBox="1">
            <a:spLocks/>
          </p:cNvSpPr>
          <p:nvPr/>
        </p:nvSpPr>
        <p:spPr>
          <a:xfrm>
            <a:off x="6142566" y="6082506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C63E4C-4642-794D-A2FD-70F6B81535F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27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Cache Replacement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270239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Suppose processor now requests location 511, which contains 11?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Doesn’t match any cache block, so must “evict” a resident block to make room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Which block to evict?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Replace “victim” with new memory block at address 511</a:t>
            </a:r>
          </a:p>
        </p:txBody>
      </p:sp>
      <p:graphicFrame>
        <p:nvGraphicFramePr>
          <p:cNvPr id="6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46457"/>
              </p:ext>
            </p:extLst>
          </p:nvPr>
        </p:nvGraphicFramePr>
        <p:xfrm>
          <a:off x="2126838" y="3972157"/>
          <a:ext cx="4488580" cy="2011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0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99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8"/>
          <p:cNvSpPr/>
          <p:nvPr/>
        </p:nvSpPr>
        <p:spPr>
          <a:xfrm>
            <a:off x="2076042" y="5144108"/>
            <a:ext cx="4585455" cy="4519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矩形 1"/>
          <p:cNvSpPr/>
          <p:nvPr/>
        </p:nvSpPr>
        <p:spPr>
          <a:xfrm>
            <a:off x="2623387" y="6022259"/>
            <a:ext cx="3661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least_recently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used(LRU)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1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Block Must be Aligned in Memory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1" y="1243694"/>
            <a:ext cx="8270239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Word blocks are aligned, so binary address of all words in cache always ends in 00</a:t>
            </a:r>
            <a:r>
              <a:rPr lang="en-US" altLang="en-US" sz="2400" baseline="-25000" dirty="0">
                <a:latin typeface="Arial" panose="020B0604020202020204" pitchFamily="34" charset="0"/>
              </a:rPr>
              <a:t>two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How to take advantage of this to save hardware and energy?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Don’t need to compare last 2 bits of 32-bit byte address (comparator can be narrower)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Don’t need to store last 2 bits of 32-bit byte address in Cache Tag (Tag can be narrower)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06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Anatomy of a 32B Cache, 8B Blocks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12190" y="1251646"/>
            <a:ext cx="500515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Blocks must be aligned in pairs, otherwise could get same word twice in cache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Tags only have even-numbered words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Last 3 bits of address always 000</a:t>
            </a:r>
            <a:r>
              <a:rPr lang="en-US" altLang="en-US" sz="2000" baseline="-25000" dirty="0">
                <a:latin typeface="Arial" panose="020B0604020202020204" pitchFamily="34" charset="0"/>
              </a:rPr>
              <a:t>two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Tags, comparators can be narrower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Can get hit for either word in block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grpSp>
        <p:nvGrpSpPr>
          <p:cNvPr id="6" name="Group 71"/>
          <p:cNvGrpSpPr/>
          <p:nvPr/>
        </p:nvGrpSpPr>
        <p:grpSpPr>
          <a:xfrm>
            <a:off x="5390725" y="1411816"/>
            <a:ext cx="3351101" cy="4982975"/>
            <a:chOff x="3980555" y="214034"/>
            <a:chExt cx="4468134" cy="6643966"/>
          </a:xfrm>
        </p:grpSpPr>
        <p:cxnSp>
          <p:nvCxnSpPr>
            <p:cNvPr id="7" name="Straight Arrow Connector 73"/>
            <p:cNvCxnSpPr/>
            <p:nvPr/>
          </p:nvCxnSpPr>
          <p:spPr>
            <a:xfrm>
              <a:off x="5045956" y="4646389"/>
              <a:ext cx="17779" cy="1324978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5"/>
            <p:cNvSpPr/>
            <p:nvPr/>
          </p:nvSpPr>
          <p:spPr>
            <a:xfrm>
              <a:off x="4026255" y="214034"/>
              <a:ext cx="3853109" cy="16123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Processor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76"/>
            <p:cNvSpPr txBox="1"/>
            <p:nvPr/>
          </p:nvSpPr>
          <p:spPr>
            <a:xfrm>
              <a:off x="4018122" y="1912036"/>
              <a:ext cx="109260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32-bit</a:t>
              </a:r>
            </a:p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10" name="TextBox 77"/>
            <p:cNvSpPr txBox="1"/>
            <p:nvPr/>
          </p:nvSpPr>
          <p:spPr>
            <a:xfrm>
              <a:off x="5913991" y="1897526"/>
              <a:ext cx="82330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32-bit</a:t>
              </a:r>
            </a:p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1" name="Rectangle 78"/>
            <p:cNvSpPr/>
            <p:nvPr/>
          </p:nvSpPr>
          <p:spPr>
            <a:xfrm>
              <a:off x="4111880" y="2625482"/>
              <a:ext cx="4336809" cy="2583262"/>
            </a:xfrm>
            <a:prstGeom prst="rect">
              <a:avLst/>
            </a:prstGeom>
            <a:noFill/>
            <a:ln w="2857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79"/>
            <p:cNvSpPr txBox="1"/>
            <p:nvPr/>
          </p:nvSpPr>
          <p:spPr>
            <a:xfrm>
              <a:off x="5596042" y="4580324"/>
              <a:ext cx="128069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  <p:sp>
          <p:nvSpPr>
            <p:cNvPr id="13" name="TextBox 80"/>
            <p:cNvSpPr txBox="1"/>
            <p:nvPr/>
          </p:nvSpPr>
          <p:spPr>
            <a:xfrm>
              <a:off x="3980555" y="5274943"/>
              <a:ext cx="109260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32-bit</a:t>
              </a:r>
            </a:p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sp>
          <p:nvSpPr>
            <p:cNvPr id="14" name="TextBox 81"/>
            <p:cNvSpPr txBox="1"/>
            <p:nvPr/>
          </p:nvSpPr>
          <p:spPr>
            <a:xfrm>
              <a:off x="5913991" y="5289212"/>
              <a:ext cx="82330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32-bit</a:t>
              </a:r>
            </a:p>
            <a:p>
              <a:pPr algn="ctr"/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5" name="Rectangle 82"/>
            <p:cNvSpPr/>
            <p:nvPr/>
          </p:nvSpPr>
          <p:spPr>
            <a:xfrm>
              <a:off x="4154692" y="5964409"/>
              <a:ext cx="3781756" cy="89359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83"/>
            <p:cNvCxnSpPr/>
            <p:nvPr/>
          </p:nvCxnSpPr>
          <p:spPr>
            <a:xfrm rot="16200000" flipH="1">
              <a:off x="6152062" y="5259567"/>
              <a:ext cx="1283417" cy="10546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47"/>
            <p:cNvGrpSpPr/>
            <p:nvPr/>
          </p:nvGrpSpPr>
          <p:grpSpPr>
            <a:xfrm>
              <a:off x="6360131" y="3324660"/>
              <a:ext cx="850116" cy="1298472"/>
              <a:chOff x="6890650" y="3324660"/>
              <a:chExt cx="1505253" cy="1298472"/>
            </a:xfrm>
          </p:grpSpPr>
          <p:sp>
            <p:nvSpPr>
              <p:cNvPr id="44" name="Rectangle 12"/>
              <p:cNvSpPr/>
              <p:nvPr/>
            </p:nvSpPr>
            <p:spPr>
              <a:xfrm>
                <a:off x="6921325" y="3324660"/>
                <a:ext cx="1455619" cy="12984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Connector 114"/>
              <p:cNvCxnSpPr/>
              <p:nvPr/>
            </p:nvCxnSpPr>
            <p:spPr>
              <a:xfrm rot="10800000" flipH="1">
                <a:off x="6921324" y="3973896"/>
                <a:ext cx="145561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15"/>
              <p:cNvCxnSpPr/>
              <p:nvPr/>
            </p:nvCxnSpPr>
            <p:spPr>
              <a:xfrm>
                <a:off x="6910474" y="3659035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116"/>
              <p:cNvCxnSpPr/>
              <p:nvPr/>
            </p:nvCxnSpPr>
            <p:spPr>
              <a:xfrm>
                <a:off x="6890650" y="4263434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53"/>
            <p:cNvGrpSpPr/>
            <p:nvPr/>
          </p:nvGrpSpPr>
          <p:grpSpPr>
            <a:xfrm>
              <a:off x="4596929" y="3347918"/>
              <a:ext cx="976062" cy="1298472"/>
              <a:chOff x="6890650" y="3324660"/>
              <a:chExt cx="1505253" cy="1298472"/>
            </a:xfrm>
          </p:grpSpPr>
          <p:sp>
            <p:nvSpPr>
              <p:cNvPr id="40" name="Rectangle 109"/>
              <p:cNvSpPr/>
              <p:nvPr/>
            </p:nvSpPr>
            <p:spPr>
              <a:xfrm>
                <a:off x="6921325" y="3324660"/>
                <a:ext cx="1455619" cy="12984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Connector 110"/>
              <p:cNvCxnSpPr>
                <a:stCxn id="40" idx="1"/>
                <a:endCxn id="40" idx="3"/>
              </p:cNvCxnSpPr>
              <p:nvPr/>
            </p:nvCxnSpPr>
            <p:spPr>
              <a:xfrm rot="10800000" flipH="1">
                <a:off x="6921324" y="3973896"/>
                <a:ext cx="145561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111"/>
              <p:cNvCxnSpPr/>
              <p:nvPr/>
            </p:nvCxnSpPr>
            <p:spPr>
              <a:xfrm>
                <a:off x="6910474" y="3659035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112"/>
              <p:cNvCxnSpPr/>
              <p:nvPr/>
            </p:nvCxnSpPr>
            <p:spPr>
              <a:xfrm>
                <a:off x="6890650" y="4263434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88"/>
            <p:cNvSpPr/>
            <p:nvPr/>
          </p:nvSpPr>
          <p:spPr>
            <a:xfrm>
              <a:off x="4788271" y="3653286"/>
              <a:ext cx="75918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1022</a:t>
              </a:r>
            </a:p>
          </p:txBody>
        </p:sp>
        <p:sp>
          <p:nvSpPr>
            <p:cNvPr id="20" name="Rectangle 89"/>
            <p:cNvSpPr/>
            <p:nvPr/>
          </p:nvSpPr>
          <p:spPr>
            <a:xfrm>
              <a:off x="6552577" y="3641639"/>
              <a:ext cx="50270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99</a:t>
              </a:r>
            </a:p>
          </p:txBody>
        </p:sp>
        <p:sp>
          <p:nvSpPr>
            <p:cNvPr id="21" name="Rectangle 90"/>
            <p:cNvSpPr/>
            <p:nvPr/>
          </p:nvSpPr>
          <p:spPr>
            <a:xfrm flipH="1">
              <a:off x="4877784" y="3287380"/>
              <a:ext cx="775008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252</a:t>
              </a:r>
            </a:p>
          </p:txBody>
        </p:sp>
        <p:sp>
          <p:nvSpPr>
            <p:cNvPr id="22" name="Rectangle 91"/>
            <p:cNvSpPr/>
            <p:nvPr/>
          </p:nvSpPr>
          <p:spPr>
            <a:xfrm>
              <a:off x="6552577" y="3972666"/>
              <a:ext cx="50270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</a:p>
          </p:txBody>
        </p:sp>
        <p:sp>
          <p:nvSpPr>
            <p:cNvPr id="23" name="Rectangle 92"/>
            <p:cNvSpPr/>
            <p:nvPr/>
          </p:nvSpPr>
          <p:spPr>
            <a:xfrm>
              <a:off x="6466465" y="4264970"/>
              <a:ext cx="75918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1947</a:t>
              </a:r>
            </a:p>
          </p:txBody>
        </p:sp>
        <p:sp>
          <p:nvSpPr>
            <p:cNvPr id="24" name="Rectangle 93"/>
            <p:cNvSpPr/>
            <p:nvPr/>
          </p:nvSpPr>
          <p:spPr>
            <a:xfrm>
              <a:off x="6552577" y="3285716"/>
              <a:ext cx="50270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25" name="Rectangle 94"/>
            <p:cNvSpPr/>
            <p:nvPr/>
          </p:nvSpPr>
          <p:spPr>
            <a:xfrm flipH="1">
              <a:off x="4823966" y="3977874"/>
              <a:ext cx="775008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r>
                <a:rPr lang="en-US" sz="135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6" name="Rectangle 95"/>
            <p:cNvSpPr/>
            <p:nvPr/>
          </p:nvSpPr>
          <p:spPr>
            <a:xfrm flipH="1">
              <a:off x="4834728" y="4302464"/>
              <a:ext cx="775008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204</a:t>
              </a:r>
              <a:r>
                <a:rPr lang="en-US" sz="135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grpSp>
          <p:nvGrpSpPr>
            <p:cNvPr id="27" name="Group 47"/>
            <p:cNvGrpSpPr/>
            <p:nvPr/>
          </p:nvGrpSpPr>
          <p:grpSpPr>
            <a:xfrm>
              <a:off x="7157780" y="3326393"/>
              <a:ext cx="892100" cy="1298472"/>
              <a:chOff x="6890650" y="3324660"/>
              <a:chExt cx="1505253" cy="1298472"/>
            </a:xfrm>
          </p:grpSpPr>
          <p:sp>
            <p:nvSpPr>
              <p:cNvPr id="36" name="Rectangle 105"/>
              <p:cNvSpPr/>
              <p:nvPr/>
            </p:nvSpPr>
            <p:spPr>
              <a:xfrm>
                <a:off x="6921325" y="3324660"/>
                <a:ext cx="1455619" cy="12984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Straight Connector 106"/>
              <p:cNvCxnSpPr>
                <a:stCxn id="36" idx="1"/>
                <a:endCxn id="36" idx="3"/>
              </p:cNvCxnSpPr>
              <p:nvPr/>
            </p:nvCxnSpPr>
            <p:spPr>
              <a:xfrm rot="10800000" flipH="1">
                <a:off x="6921324" y="3973896"/>
                <a:ext cx="145561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07"/>
              <p:cNvCxnSpPr/>
              <p:nvPr/>
            </p:nvCxnSpPr>
            <p:spPr>
              <a:xfrm>
                <a:off x="6910474" y="3659035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08"/>
              <p:cNvCxnSpPr/>
              <p:nvPr/>
            </p:nvCxnSpPr>
            <p:spPr>
              <a:xfrm>
                <a:off x="6890650" y="4263434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70"/>
            <p:cNvGrpSpPr/>
            <p:nvPr/>
          </p:nvGrpSpPr>
          <p:grpSpPr>
            <a:xfrm>
              <a:off x="7334378" y="3285716"/>
              <a:ext cx="759183" cy="1379364"/>
              <a:chOff x="6704977" y="3372343"/>
              <a:chExt cx="759183" cy="1379364"/>
            </a:xfrm>
          </p:grpSpPr>
          <p:sp>
            <p:nvSpPr>
              <p:cNvPr id="32" name="Rectangle 101"/>
              <p:cNvSpPr/>
              <p:nvPr/>
            </p:nvSpPr>
            <p:spPr>
              <a:xfrm>
                <a:off x="6704977" y="3728266"/>
                <a:ext cx="759183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33" name="Rectangle 102"/>
              <p:cNvSpPr/>
              <p:nvPr/>
            </p:nvSpPr>
            <p:spPr>
              <a:xfrm>
                <a:off x="6704977" y="4059294"/>
                <a:ext cx="374461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34" name="Rectangle 103"/>
              <p:cNvSpPr/>
              <p:nvPr/>
            </p:nvSpPr>
            <p:spPr>
              <a:xfrm>
                <a:off x="6704977" y="4351598"/>
                <a:ext cx="502702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</p:txBody>
          </p:sp>
          <p:sp>
            <p:nvSpPr>
              <p:cNvPr id="35" name="Rectangle 104"/>
              <p:cNvSpPr/>
              <p:nvPr/>
            </p:nvSpPr>
            <p:spPr>
              <a:xfrm>
                <a:off x="6704977" y="3372343"/>
                <a:ext cx="579646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-10</a:t>
                </a:r>
              </a:p>
            </p:txBody>
          </p:sp>
        </p:grpSp>
        <p:cxnSp>
          <p:nvCxnSpPr>
            <p:cNvPr id="29" name="Elbow Connector 98"/>
            <p:cNvCxnSpPr>
              <a:stCxn id="36" idx="2"/>
            </p:cNvCxnSpPr>
            <p:nvPr/>
          </p:nvCxnSpPr>
          <p:spPr>
            <a:xfrm rot="5400000">
              <a:off x="7018439" y="4396864"/>
              <a:ext cx="360863" cy="816865"/>
            </a:xfrm>
            <a:prstGeom prst="bentConnector2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99"/>
            <p:cNvCxnSpPr/>
            <p:nvPr/>
          </p:nvCxnSpPr>
          <p:spPr>
            <a:xfrm rot="5400000">
              <a:off x="5988712" y="2525360"/>
              <a:ext cx="1512503" cy="4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84"/>
            <p:cNvCxnSpPr>
              <a:endCxn id="35" idx="0"/>
            </p:cNvCxnSpPr>
            <p:nvPr/>
          </p:nvCxnSpPr>
          <p:spPr>
            <a:xfrm>
              <a:off x="6727465" y="2801003"/>
              <a:ext cx="896736" cy="484713"/>
            </a:xfrm>
            <a:prstGeom prst="bentConnector2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/>
          <p:cNvCxnSpPr/>
          <p:nvPr/>
        </p:nvCxnSpPr>
        <p:spPr>
          <a:xfrm flipH="1">
            <a:off x="6234360" y="2622891"/>
            <a:ext cx="1" cy="11430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567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Hardware Cost of Cache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12190" y="1251646"/>
            <a:ext cx="5005157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Need to compare every tag to the Processor address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Comparators are expensive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Optimization: use two “sets” of data with a total of only 2 comparators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Use one Address bit to select which set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Compare only tags from selected set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Generalize to more sets</a:t>
            </a:r>
          </a:p>
        </p:txBody>
      </p:sp>
      <p:sp>
        <p:nvSpPr>
          <p:cNvPr id="49" name="Rectangle 10"/>
          <p:cNvSpPr/>
          <p:nvPr/>
        </p:nvSpPr>
        <p:spPr>
          <a:xfrm>
            <a:off x="5502489" y="1335617"/>
            <a:ext cx="2889832" cy="12092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13"/>
          <p:cNvCxnSpPr>
            <a:endCxn id="54" idx="0"/>
          </p:cNvCxnSpPr>
          <p:nvPr/>
        </p:nvCxnSpPr>
        <p:spPr>
          <a:xfrm>
            <a:off x="5984126" y="2540969"/>
            <a:ext cx="16055" cy="1091573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14"/>
          <p:cNvCxnSpPr>
            <a:endCxn id="55" idx="0"/>
          </p:cNvCxnSpPr>
          <p:nvPr/>
        </p:nvCxnSpPr>
        <p:spPr>
          <a:xfrm>
            <a:off x="7418338" y="2487462"/>
            <a:ext cx="2" cy="1145081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15"/>
          <p:cNvSpPr txBox="1"/>
          <p:nvPr/>
        </p:nvSpPr>
        <p:spPr>
          <a:xfrm>
            <a:off x="5057044" y="2598418"/>
            <a:ext cx="84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</p:txBody>
      </p:sp>
      <p:grpSp>
        <p:nvGrpSpPr>
          <p:cNvPr id="53" name="Group 32"/>
          <p:cNvGrpSpPr/>
          <p:nvPr/>
        </p:nvGrpSpPr>
        <p:grpSpPr>
          <a:xfrm>
            <a:off x="5727253" y="3632543"/>
            <a:ext cx="2643662" cy="285751"/>
            <a:chOff x="5251645" y="3324660"/>
            <a:chExt cx="3524883" cy="381001"/>
          </a:xfrm>
        </p:grpSpPr>
        <p:sp>
          <p:nvSpPr>
            <p:cNvPr id="54" name="Rectangle 11"/>
            <p:cNvSpPr/>
            <p:nvPr/>
          </p:nvSpPr>
          <p:spPr>
            <a:xfrm>
              <a:off x="5251645" y="3324660"/>
              <a:ext cx="72781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</a:p>
          </p:txBody>
        </p:sp>
        <p:sp>
          <p:nvSpPr>
            <p:cNvPr id="55" name="Rectangle 12"/>
            <p:cNvSpPr/>
            <p:nvPr/>
          </p:nvSpPr>
          <p:spPr>
            <a:xfrm>
              <a:off x="6236329" y="3324661"/>
              <a:ext cx="2540199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56" name="TextBox 16"/>
          <p:cNvSpPr txBox="1"/>
          <p:nvPr/>
        </p:nvSpPr>
        <p:spPr>
          <a:xfrm>
            <a:off x="6616873" y="2641225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7" name="Rectangle 17"/>
          <p:cNvSpPr/>
          <p:nvPr/>
        </p:nvSpPr>
        <p:spPr>
          <a:xfrm>
            <a:off x="5446118" y="3144204"/>
            <a:ext cx="2989014" cy="1872796"/>
          </a:xfrm>
          <a:prstGeom prst="rect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18"/>
          <p:cNvSpPr txBox="1"/>
          <p:nvPr/>
        </p:nvSpPr>
        <p:spPr>
          <a:xfrm>
            <a:off x="6417670" y="4661241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59" name="TextBox 21"/>
          <p:cNvSpPr txBox="1"/>
          <p:nvPr/>
        </p:nvSpPr>
        <p:spPr>
          <a:xfrm>
            <a:off x="5107125" y="5142002"/>
            <a:ext cx="84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60" name="TextBox 22"/>
          <p:cNvSpPr txBox="1"/>
          <p:nvPr/>
        </p:nvSpPr>
        <p:spPr>
          <a:xfrm>
            <a:off x="7802684" y="5142002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1" name="Rectangle 23"/>
          <p:cNvSpPr/>
          <p:nvPr/>
        </p:nvSpPr>
        <p:spPr>
          <a:xfrm>
            <a:off x="5516334" y="5621868"/>
            <a:ext cx="2836317" cy="6701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Straight Arrow Connector 24"/>
          <p:cNvCxnSpPr/>
          <p:nvPr/>
        </p:nvCxnSpPr>
        <p:spPr>
          <a:xfrm rot="5400000">
            <a:off x="7075887" y="5263137"/>
            <a:ext cx="706311" cy="1191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33"/>
          <p:cNvGrpSpPr/>
          <p:nvPr/>
        </p:nvGrpSpPr>
        <p:grpSpPr>
          <a:xfrm>
            <a:off x="5766632" y="4375493"/>
            <a:ext cx="2643662" cy="281291"/>
            <a:chOff x="5251645" y="3449016"/>
            <a:chExt cx="3524883" cy="375055"/>
          </a:xfrm>
        </p:grpSpPr>
        <p:sp>
          <p:nvSpPr>
            <p:cNvPr id="64" name="Rectangle 34"/>
            <p:cNvSpPr/>
            <p:nvPr/>
          </p:nvSpPr>
          <p:spPr>
            <a:xfrm>
              <a:off x="5251645" y="3449016"/>
              <a:ext cx="727810" cy="3750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</a:p>
          </p:txBody>
        </p:sp>
        <p:sp>
          <p:nvSpPr>
            <p:cNvPr id="65" name="Rectangle 35"/>
            <p:cNvSpPr/>
            <p:nvPr/>
          </p:nvSpPr>
          <p:spPr>
            <a:xfrm>
              <a:off x="6236329" y="3449017"/>
              <a:ext cx="2540199" cy="3750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cxnSp>
        <p:nvCxnSpPr>
          <p:cNvPr id="66" name="Straight Connector 41"/>
          <p:cNvCxnSpPr/>
          <p:nvPr/>
        </p:nvCxnSpPr>
        <p:spPr>
          <a:xfrm>
            <a:off x="7407637" y="3261922"/>
            <a:ext cx="973980" cy="1191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43"/>
          <p:cNvCxnSpPr/>
          <p:nvPr/>
        </p:nvCxnSpPr>
        <p:spPr>
          <a:xfrm rot="5400000">
            <a:off x="7910743" y="3732794"/>
            <a:ext cx="909644" cy="10704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47"/>
          <p:cNvCxnSpPr/>
          <p:nvPr/>
        </p:nvCxnSpPr>
        <p:spPr>
          <a:xfrm rot="10800000">
            <a:off x="7396935" y="4128760"/>
            <a:ext cx="963278" cy="10702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49"/>
          <p:cNvCxnSpPr/>
          <p:nvPr/>
        </p:nvCxnSpPr>
        <p:spPr>
          <a:xfrm>
            <a:off x="7389218" y="4089742"/>
            <a:ext cx="10109" cy="31822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2"/>
          <p:cNvCxnSpPr/>
          <p:nvPr/>
        </p:nvCxnSpPr>
        <p:spPr>
          <a:xfrm flipV="1">
            <a:off x="5980693" y="3289641"/>
            <a:ext cx="436976" cy="11669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54"/>
          <p:cNvCxnSpPr/>
          <p:nvPr/>
        </p:nvCxnSpPr>
        <p:spPr>
          <a:xfrm>
            <a:off x="6417668" y="3290608"/>
            <a:ext cx="0" cy="799134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8"/>
          <p:cNvCxnSpPr/>
          <p:nvPr/>
        </p:nvCxnSpPr>
        <p:spPr>
          <a:xfrm flipH="1">
            <a:off x="6017620" y="4089743"/>
            <a:ext cx="400049" cy="7285"/>
          </a:xfrm>
          <a:prstGeom prst="line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9"/>
          <p:cNvCxnSpPr/>
          <p:nvPr/>
        </p:nvCxnSpPr>
        <p:spPr>
          <a:xfrm>
            <a:off x="6017619" y="4089741"/>
            <a:ext cx="5293" cy="28233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65"/>
          <p:cNvCxnSpPr/>
          <p:nvPr/>
        </p:nvCxnSpPr>
        <p:spPr>
          <a:xfrm flipH="1" flipV="1">
            <a:off x="5560418" y="3232492"/>
            <a:ext cx="431759" cy="1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67"/>
          <p:cNvCxnSpPr/>
          <p:nvPr/>
        </p:nvCxnSpPr>
        <p:spPr>
          <a:xfrm flipH="1">
            <a:off x="5560418" y="3232493"/>
            <a:ext cx="8052" cy="13350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69"/>
          <p:cNvCxnSpPr/>
          <p:nvPr/>
        </p:nvCxnSpPr>
        <p:spPr>
          <a:xfrm>
            <a:off x="5560418" y="4577114"/>
            <a:ext cx="228600" cy="26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4"/>
          <p:cNvCxnSpPr>
            <a:endCxn id="54" idx="1"/>
          </p:cNvCxnSpPr>
          <p:nvPr/>
        </p:nvCxnSpPr>
        <p:spPr>
          <a:xfrm flipV="1">
            <a:off x="5560419" y="3775417"/>
            <a:ext cx="166834" cy="28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44"/>
          <p:cNvGrpSpPr/>
          <p:nvPr/>
        </p:nvGrpSpPr>
        <p:grpSpPr>
          <a:xfrm>
            <a:off x="4531031" y="3580203"/>
            <a:ext cx="4032953" cy="1185823"/>
            <a:chOff x="3656718" y="3206814"/>
            <a:chExt cx="5377307" cy="1581097"/>
          </a:xfrm>
        </p:grpSpPr>
        <p:grpSp>
          <p:nvGrpSpPr>
            <p:cNvPr id="79" name="Group 48"/>
            <p:cNvGrpSpPr/>
            <p:nvPr/>
          </p:nvGrpSpPr>
          <p:grpSpPr>
            <a:xfrm>
              <a:off x="3656718" y="3206814"/>
              <a:ext cx="5371837" cy="662489"/>
              <a:chOff x="3656718" y="3206814"/>
              <a:chExt cx="5371837" cy="662489"/>
            </a:xfrm>
          </p:grpSpPr>
          <p:sp>
            <p:nvSpPr>
              <p:cNvPr id="84" name="Left Brace 36"/>
              <p:cNvSpPr/>
              <p:nvPr/>
            </p:nvSpPr>
            <p:spPr>
              <a:xfrm>
                <a:off x="4648200" y="3206814"/>
                <a:ext cx="123962" cy="662489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Box 38"/>
              <p:cNvSpPr txBox="1"/>
              <p:nvPr/>
            </p:nvSpPr>
            <p:spPr>
              <a:xfrm>
                <a:off x="3656718" y="3276449"/>
                <a:ext cx="1043454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0</a:t>
                </a:r>
              </a:p>
            </p:txBody>
          </p:sp>
          <p:sp>
            <p:nvSpPr>
              <p:cNvPr id="86" name="Left Brace 39"/>
              <p:cNvSpPr/>
              <p:nvPr/>
            </p:nvSpPr>
            <p:spPr>
              <a:xfrm flipH="1">
                <a:off x="8904593" y="3206814"/>
                <a:ext cx="123962" cy="662489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0" name="Group 50"/>
            <p:cNvGrpSpPr/>
            <p:nvPr/>
          </p:nvGrpSpPr>
          <p:grpSpPr>
            <a:xfrm>
              <a:off x="3662188" y="4125422"/>
              <a:ext cx="5371837" cy="662489"/>
              <a:chOff x="3656718" y="3206814"/>
              <a:chExt cx="5371837" cy="662489"/>
            </a:xfrm>
          </p:grpSpPr>
          <p:sp>
            <p:nvSpPr>
              <p:cNvPr id="81" name="Left Brace 51"/>
              <p:cNvSpPr/>
              <p:nvPr/>
            </p:nvSpPr>
            <p:spPr>
              <a:xfrm>
                <a:off x="4648200" y="3206814"/>
                <a:ext cx="123962" cy="662489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Box 53"/>
              <p:cNvSpPr txBox="1"/>
              <p:nvPr/>
            </p:nvSpPr>
            <p:spPr>
              <a:xfrm>
                <a:off x="3656718" y="3276449"/>
                <a:ext cx="1043453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1</a:t>
                </a:r>
              </a:p>
            </p:txBody>
          </p:sp>
          <p:sp>
            <p:nvSpPr>
              <p:cNvPr id="83" name="Left Brace 55"/>
              <p:cNvSpPr/>
              <p:nvPr/>
            </p:nvSpPr>
            <p:spPr>
              <a:xfrm flipH="1">
                <a:off x="8904593" y="3206814"/>
                <a:ext cx="123962" cy="662489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7" name="Group 57"/>
          <p:cNvGrpSpPr/>
          <p:nvPr/>
        </p:nvGrpSpPr>
        <p:grpSpPr>
          <a:xfrm>
            <a:off x="5774257" y="3689693"/>
            <a:ext cx="2643662" cy="285751"/>
            <a:chOff x="5251645" y="3324660"/>
            <a:chExt cx="3524883" cy="381001"/>
          </a:xfrm>
        </p:grpSpPr>
        <p:sp>
          <p:nvSpPr>
            <p:cNvPr id="88" name="Rectangle 60"/>
            <p:cNvSpPr/>
            <p:nvPr/>
          </p:nvSpPr>
          <p:spPr>
            <a:xfrm>
              <a:off x="5251645" y="3324660"/>
              <a:ext cx="72781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</a:p>
          </p:txBody>
        </p:sp>
        <p:sp>
          <p:nvSpPr>
            <p:cNvPr id="89" name="Rectangle 61"/>
            <p:cNvSpPr/>
            <p:nvPr/>
          </p:nvSpPr>
          <p:spPr>
            <a:xfrm>
              <a:off x="6236329" y="3324661"/>
              <a:ext cx="2540199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grpSp>
        <p:nvGrpSpPr>
          <p:cNvPr id="90" name="Group 62"/>
          <p:cNvGrpSpPr/>
          <p:nvPr/>
        </p:nvGrpSpPr>
        <p:grpSpPr>
          <a:xfrm>
            <a:off x="5831407" y="4432644"/>
            <a:ext cx="2643662" cy="281291"/>
            <a:chOff x="5251645" y="3449016"/>
            <a:chExt cx="3524883" cy="375055"/>
          </a:xfrm>
        </p:grpSpPr>
        <p:sp>
          <p:nvSpPr>
            <p:cNvPr id="91" name="Rectangle 63"/>
            <p:cNvSpPr/>
            <p:nvPr/>
          </p:nvSpPr>
          <p:spPr>
            <a:xfrm>
              <a:off x="5251645" y="3449016"/>
              <a:ext cx="727810" cy="3750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</a:p>
          </p:txBody>
        </p:sp>
        <p:sp>
          <p:nvSpPr>
            <p:cNvPr id="92" name="Rectangle 64"/>
            <p:cNvSpPr/>
            <p:nvPr/>
          </p:nvSpPr>
          <p:spPr>
            <a:xfrm>
              <a:off x="6236329" y="3449017"/>
              <a:ext cx="2540199" cy="3750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cxnSp>
        <p:nvCxnSpPr>
          <p:cNvPr id="93" name="Straight Arrow Connector 70"/>
          <p:cNvCxnSpPr/>
          <p:nvPr/>
        </p:nvCxnSpPr>
        <p:spPr>
          <a:xfrm>
            <a:off x="6049437" y="4878918"/>
            <a:ext cx="0" cy="77470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20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Hardware Cost of Cache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9" name="Straight Arrow Connector 52"/>
          <p:cNvCxnSpPr>
            <a:stCxn id="66" idx="2"/>
          </p:cNvCxnSpPr>
          <p:nvPr/>
        </p:nvCxnSpPr>
        <p:spPr>
          <a:xfrm flipH="1">
            <a:off x="5476597" y="4628619"/>
            <a:ext cx="2174" cy="98136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8"/>
          <p:cNvSpPr/>
          <p:nvPr/>
        </p:nvSpPr>
        <p:spPr>
          <a:xfrm>
            <a:off x="4687637" y="1304351"/>
            <a:ext cx="2889832" cy="12092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22"/>
          <p:cNvSpPr txBox="1"/>
          <p:nvPr/>
        </p:nvSpPr>
        <p:spPr>
          <a:xfrm>
            <a:off x="4670316" y="2577854"/>
            <a:ext cx="84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2" name="TextBox 23"/>
          <p:cNvSpPr txBox="1"/>
          <p:nvPr/>
        </p:nvSpPr>
        <p:spPr>
          <a:xfrm>
            <a:off x="5983973" y="259925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3" name="Rectangle 25"/>
          <p:cNvSpPr/>
          <p:nvPr/>
        </p:nvSpPr>
        <p:spPr>
          <a:xfrm>
            <a:off x="4751855" y="3112938"/>
            <a:ext cx="2868426" cy="1872796"/>
          </a:xfrm>
          <a:prstGeom prst="rect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39"/>
          <p:cNvSpPr txBox="1"/>
          <p:nvPr/>
        </p:nvSpPr>
        <p:spPr>
          <a:xfrm>
            <a:off x="4666881" y="5100034"/>
            <a:ext cx="84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5" name="TextBox 40"/>
          <p:cNvSpPr txBox="1"/>
          <p:nvPr/>
        </p:nvSpPr>
        <p:spPr>
          <a:xfrm>
            <a:off x="5959133" y="511073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32-bit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6" name="Rectangle 41"/>
          <p:cNvSpPr/>
          <p:nvPr/>
        </p:nvSpPr>
        <p:spPr>
          <a:xfrm>
            <a:off x="4783964" y="5617134"/>
            <a:ext cx="2836317" cy="6701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48"/>
          <p:cNvGrpSpPr/>
          <p:nvPr/>
        </p:nvGrpSpPr>
        <p:grpSpPr>
          <a:xfrm>
            <a:off x="6357739" y="2502943"/>
            <a:ext cx="621845" cy="3078666"/>
            <a:chOff x="6890650" y="1812156"/>
            <a:chExt cx="1505253" cy="4104888"/>
          </a:xfrm>
        </p:grpSpPr>
        <p:cxnSp>
          <p:nvCxnSpPr>
            <p:cNvPr id="58" name="Straight Arrow Connector 44"/>
            <p:cNvCxnSpPr>
              <a:stCxn id="61" idx="2"/>
            </p:cNvCxnSpPr>
            <p:nvPr/>
          </p:nvCxnSpPr>
          <p:spPr>
            <a:xfrm rot="5400000">
              <a:off x="6992755" y="5260664"/>
              <a:ext cx="1293913" cy="18848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19"/>
            <p:cNvCxnSpPr>
              <a:endCxn id="61" idx="0"/>
            </p:cNvCxnSpPr>
            <p:nvPr/>
          </p:nvCxnSpPr>
          <p:spPr>
            <a:xfrm rot="5400000">
              <a:off x="6892886" y="2568406"/>
              <a:ext cx="1512503" cy="4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47"/>
            <p:cNvGrpSpPr/>
            <p:nvPr/>
          </p:nvGrpSpPr>
          <p:grpSpPr>
            <a:xfrm>
              <a:off x="6890650" y="3324660"/>
              <a:ext cx="1505253" cy="1298472"/>
              <a:chOff x="6890650" y="3324660"/>
              <a:chExt cx="1505253" cy="1298472"/>
            </a:xfrm>
          </p:grpSpPr>
          <p:sp>
            <p:nvSpPr>
              <p:cNvPr id="61" name="Rectangle 12"/>
              <p:cNvSpPr/>
              <p:nvPr/>
            </p:nvSpPr>
            <p:spPr>
              <a:xfrm>
                <a:off x="6921325" y="3324660"/>
                <a:ext cx="1455619" cy="12984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2" name="Straight Connector 35"/>
              <p:cNvCxnSpPr>
                <a:stCxn id="61" idx="1"/>
                <a:endCxn id="61" idx="3"/>
              </p:cNvCxnSpPr>
              <p:nvPr/>
            </p:nvCxnSpPr>
            <p:spPr>
              <a:xfrm rot="10800000" flipH="1">
                <a:off x="6921324" y="3973896"/>
                <a:ext cx="145561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45"/>
              <p:cNvCxnSpPr/>
              <p:nvPr/>
            </p:nvCxnSpPr>
            <p:spPr>
              <a:xfrm>
                <a:off x="6910474" y="3659035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46"/>
              <p:cNvCxnSpPr/>
              <p:nvPr/>
            </p:nvCxnSpPr>
            <p:spPr>
              <a:xfrm>
                <a:off x="6890650" y="4263434"/>
                <a:ext cx="1485429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53"/>
          <p:cNvGrpSpPr/>
          <p:nvPr/>
        </p:nvGrpSpPr>
        <p:grpSpPr>
          <a:xfrm>
            <a:off x="5137664" y="3654764"/>
            <a:ext cx="676945" cy="973854"/>
            <a:chOff x="6890650" y="3324660"/>
            <a:chExt cx="1505253" cy="1298472"/>
          </a:xfrm>
        </p:grpSpPr>
        <p:sp>
          <p:nvSpPr>
            <p:cNvPr id="66" name="Rectangle 54"/>
            <p:cNvSpPr/>
            <p:nvPr/>
          </p:nvSpPr>
          <p:spPr>
            <a:xfrm>
              <a:off x="6921325" y="3324660"/>
              <a:ext cx="1455619" cy="1298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Straight Connector 55"/>
            <p:cNvCxnSpPr>
              <a:stCxn id="66" idx="1"/>
              <a:endCxn id="66" idx="3"/>
            </p:cNvCxnSpPr>
            <p:nvPr/>
          </p:nvCxnSpPr>
          <p:spPr>
            <a:xfrm rot="10800000" flipH="1">
              <a:off x="6921324" y="3973896"/>
              <a:ext cx="145561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56"/>
            <p:cNvCxnSpPr/>
            <p:nvPr/>
          </p:nvCxnSpPr>
          <p:spPr>
            <a:xfrm>
              <a:off x="6910474" y="3659035"/>
              <a:ext cx="148542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57"/>
            <p:cNvCxnSpPr/>
            <p:nvPr/>
          </p:nvCxnSpPr>
          <p:spPr>
            <a:xfrm>
              <a:off x="6890650" y="4263434"/>
              <a:ext cx="1485429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3"/>
          <p:cNvCxnSpPr/>
          <p:nvPr/>
        </p:nvCxnSpPr>
        <p:spPr>
          <a:xfrm flipH="1">
            <a:off x="5488518" y="2515426"/>
            <a:ext cx="1" cy="114300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59"/>
          <p:cNvSpPr/>
          <p:nvPr/>
        </p:nvSpPr>
        <p:spPr>
          <a:xfrm>
            <a:off x="5259150" y="3876368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1022</a:t>
            </a:r>
          </a:p>
        </p:txBody>
      </p:sp>
      <p:sp>
        <p:nvSpPr>
          <p:cNvPr id="72" name="Rectangle 60"/>
          <p:cNvSpPr/>
          <p:nvPr/>
        </p:nvSpPr>
        <p:spPr>
          <a:xfrm>
            <a:off x="6582378" y="387636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99</a:t>
            </a:r>
          </a:p>
        </p:txBody>
      </p:sp>
      <p:sp>
        <p:nvSpPr>
          <p:cNvPr id="73" name="Rectangle 61"/>
          <p:cNvSpPr/>
          <p:nvPr/>
        </p:nvSpPr>
        <p:spPr>
          <a:xfrm flipH="1">
            <a:off x="5326283" y="3602590"/>
            <a:ext cx="581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252</a:t>
            </a:r>
          </a:p>
        </p:txBody>
      </p:sp>
      <p:sp>
        <p:nvSpPr>
          <p:cNvPr id="74" name="Rectangle 64"/>
          <p:cNvSpPr/>
          <p:nvPr/>
        </p:nvSpPr>
        <p:spPr>
          <a:xfrm>
            <a:off x="6582378" y="360259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grpSp>
        <p:nvGrpSpPr>
          <p:cNvPr id="75" name="Group 13"/>
          <p:cNvGrpSpPr/>
          <p:nvPr/>
        </p:nvGrpSpPr>
        <p:grpSpPr>
          <a:xfrm>
            <a:off x="4107650" y="3647504"/>
            <a:ext cx="3469090" cy="552822"/>
            <a:chOff x="4178643" y="3124200"/>
            <a:chExt cx="4625454" cy="737095"/>
          </a:xfrm>
        </p:grpSpPr>
        <p:sp>
          <p:nvSpPr>
            <p:cNvPr id="76" name="Rectangle 4"/>
            <p:cNvSpPr/>
            <p:nvPr/>
          </p:nvSpPr>
          <p:spPr>
            <a:xfrm>
              <a:off x="4191000" y="3124200"/>
              <a:ext cx="3810000" cy="6858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43"/>
            <p:cNvSpPr txBox="1"/>
            <p:nvPr/>
          </p:nvSpPr>
          <p:spPr>
            <a:xfrm>
              <a:off x="4178643" y="3176715"/>
              <a:ext cx="1043449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0</a:t>
              </a:r>
            </a:p>
          </p:txBody>
        </p:sp>
        <p:sp>
          <p:nvSpPr>
            <p:cNvPr id="78" name="TextBox 47"/>
            <p:cNvSpPr txBox="1"/>
            <p:nvPr/>
          </p:nvSpPr>
          <p:spPr>
            <a:xfrm>
              <a:off x="7991566" y="3163669"/>
              <a:ext cx="812531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</a:t>
              </a:r>
            </a:p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Word</a:t>
              </a:r>
            </a:p>
          </p:txBody>
        </p:sp>
      </p:grpSp>
      <p:sp>
        <p:nvSpPr>
          <p:cNvPr id="79" name="TextBox 26"/>
          <p:cNvSpPr txBox="1"/>
          <p:nvPr/>
        </p:nvSpPr>
        <p:spPr>
          <a:xfrm>
            <a:off x="5692804" y="4646075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80" name="Rectangle 62"/>
          <p:cNvSpPr/>
          <p:nvPr/>
        </p:nvSpPr>
        <p:spPr>
          <a:xfrm>
            <a:off x="6576027" y="410366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81" name="Rectangle 63"/>
          <p:cNvSpPr/>
          <p:nvPr/>
        </p:nvSpPr>
        <p:spPr>
          <a:xfrm>
            <a:off x="6576027" y="433096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82" name="Rectangle 65"/>
          <p:cNvSpPr/>
          <p:nvPr/>
        </p:nvSpPr>
        <p:spPr>
          <a:xfrm flipH="1">
            <a:off x="5279568" y="4103667"/>
            <a:ext cx="581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131</a:t>
            </a:r>
          </a:p>
        </p:txBody>
      </p:sp>
      <p:sp>
        <p:nvSpPr>
          <p:cNvPr id="83" name="Rectangle 66"/>
          <p:cNvSpPr/>
          <p:nvPr/>
        </p:nvSpPr>
        <p:spPr>
          <a:xfrm flipH="1">
            <a:off x="5287640" y="4330966"/>
            <a:ext cx="581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2041</a:t>
            </a:r>
          </a:p>
        </p:txBody>
      </p:sp>
      <p:grpSp>
        <p:nvGrpSpPr>
          <p:cNvPr id="84" name="Group 14"/>
          <p:cNvGrpSpPr/>
          <p:nvPr/>
        </p:nvGrpSpPr>
        <p:grpSpPr>
          <a:xfrm>
            <a:off x="4110567" y="4161855"/>
            <a:ext cx="3469090" cy="552822"/>
            <a:chOff x="4182532" y="3810000"/>
            <a:chExt cx="4625454" cy="737095"/>
          </a:xfrm>
        </p:grpSpPr>
        <p:sp>
          <p:nvSpPr>
            <p:cNvPr id="85" name="Rectangle 48"/>
            <p:cNvSpPr/>
            <p:nvPr/>
          </p:nvSpPr>
          <p:spPr>
            <a:xfrm>
              <a:off x="4194889" y="3810000"/>
              <a:ext cx="3810000" cy="6858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49"/>
            <p:cNvSpPr txBox="1"/>
            <p:nvPr/>
          </p:nvSpPr>
          <p:spPr>
            <a:xfrm>
              <a:off x="4182532" y="3862515"/>
              <a:ext cx="1043449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1</a:t>
              </a:r>
            </a:p>
          </p:txBody>
        </p:sp>
        <p:sp>
          <p:nvSpPr>
            <p:cNvPr id="87" name="TextBox 50"/>
            <p:cNvSpPr txBox="1"/>
            <p:nvPr/>
          </p:nvSpPr>
          <p:spPr>
            <a:xfrm>
              <a:off x="7995455" y="3849469"/>
              <a:ext cx="812531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Odd</a:t>
              </a:r>
            </a:p>
            <a:p>
              <a:pPr algn="ctr"/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Word</a:t>
              </a:r>
            </a:p>
          </p:txBody>
        </p:sp>
      </p:grpSp>
      <p:sp>
        <p:nvSpPr>
          <p:cNvPr id="88" name="Rectangle 73"/>
          <p:cNvSpPr/>
          <p:nvPr/>
        </p:nvSpPr>
        <p:spPr>
          <a:xfrm>
            <a:off x="1202267" y="5019101"/>
            <a:ext cx="2857500" cy="51435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Connector 17"/>
          <p:cNvCxnSpPr/>
          <p:nvPr/>
        </p:nvCxnSpPr>
        <p:spPr>
          <a:xfrm>
            <a:off x="3602567" y="5019101"/>
            <a:ext cx="0" cy="51435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74"/>
          <p:cNvCxnSpPr/>
          <p:nvPr/>
        </p:nvCxnSpPr>
        <p:spPr>
          <a:xfrm>
            <a:off x="3373967" y="5019101"/>
            <a:ext cx="0" cy="51435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75"/>
          <p:cNvSpPr/>
          <p:nvPr/>
        </p:nvSpPr>
        <p:spPr>
          <a:xfrm flipH="1">
            <a:off x="3373967" y="4733351"/>
            <a:ext cx="68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2   1   0</a:t>
            </a:r>
          </a:p>
        </p:txBody>
      </p:sp>
      <p:sp>
        <p:nvSpPr>
          <p:cNvPr id="92" name="TextBox 76"/>
          <p:cNvSpPr txBox="1"/>
          <p:nvPr/>
        </p:nvSpPr>
        <p:spPr>
          <a:xfrm>
            <a:off x="3359663" y="5076251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00</a:t>
            </a:r>
          </a:p>
        </p:txBody>
      </p:sp>
      <p:sp>
        <p:nvSpPr>
          <p:cNvPr id="93" name="Rectangle 77"/>
          <p:cNvSpPr/>
          <p:nvPr/>
        </p:nvSpPr>
        <p:spPr>
          <a:xfrm flipH="1">
            <a:off x="1202267" y="4733351"/>
            <a:ext cx="2171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31                                             3 </a:t>
            </a:r>
          </a:p>
        </p:txBody>
      </p:sp>
      <p:cxnSp>
        <p:nvCxnSpPr>
          <p:cNvPr id="94" name="Straight Connector 28"/>
          <p:cNvCxnSpPr/>
          <p:nvPr/>
        </p:nvCxnSpPr>
        <p:spPr>
          <a:xfrm flipV="1">
            <a:off x="3488267" y="4154831"/>
            <a:ext cx="0" cy="6286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30"/>
          <p:cNvCxnSpPr/>
          <p:nvPr/>
        </p:nvCxnSpPr>
        <p:spPr>
          <a:xfrm>
            <a:off x="3488267" y="4154831"/>
            <a:ext cx="62865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78"/>
          <p:cNvCxnSpPr/>
          <p:nvPr/>
        </p:nvCxnSpPr>
        <p:spPr>
          <a:xfrm flipV="1">
            <a:off x="2230967" y="3761801"/>
            <a:ext cx="0" cy="1257300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79"/>
          <p:cNvCxnSpPr/>
          <p:nvPr/>
        </p:nvCxnSpPr>
        <p:spPr>
          <a:xfrm>
            <a:off x="2230967" y="3761801"/>
            <a:ext cx="302895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80"/>
          <p:cNvSpPr txBox="1"/>
          <p:nvPr/>
        </p:nvSpPr>
        <p:spPr>
          <a:xfrm>
            <a:off x="2997734" y="5535391"/>
            <a:ext cx="15808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 in</a:t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(block)</a:t>
            </a:r>
          </a:p>
        </p:txBody>
      </p:sp>
      <p:sp>
        <p:nvSpPr>
          <p:cNvPr id="99" name="TextBox 81"/>
          <p:cNvSpPr txBox="1"/>
          <p:nvPr/>
        </p:nvSpPr>
        <p:spPr>
          <a:xfrm>
            <a:off x="2745317" y="4278092"/>
            <a:ext cx="8114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b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100" name="TextBox 82"/>
          <p:cNvSpPr txBox="1"/>
          <p:nvPr/>
        </p:nvSpPr>
        <p:spPr>
          <a:xfrm>
            <a:off x="1488018" y="3133152"/>
            <a:ext cx="12394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</a:p>
          <a:p>
            <a:pPr>
              <a:lnSpc>
                <a:spcPct val="85000"/>
              </a:lnSpc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33296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Review: Pipelining RISC-V RV32I Datapath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3408209" y="4771721"/>
            <a:ext cx="212725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4279066" y="4774604"/>
            <a:ext cx="212725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矩形 70"/>
          <p:cNvSpPr/>
          <p:nvPr/>
        </p:nvSpPr>
        <p:spPr>
          <a:xfrm>
            <a:off x="5632828" y="4771721"/>
            <a:ext cx="212725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矩形 71"/>
          <p:cNvSpPr/>
          <p:nvPr/>
        </p:nvSpPr>
        <p:spPr>
          <a:xfrm>
            <a:off x="6157074" y="4771721"/>
            <a:ext cx="177051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6665383" y="5054994"/>
            <a:ext cx="370417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/>
          <p:cNvSpPr/>
          <p:nvPr/>
        </p:nvSpPr>
        <p:spPr>
          <a:xfrm>
            <a:off x="7857447" y="4771721"/>
            <a:ext cx="459466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/>
          <p:cNvSpPr/>
          <p:nvPr/>
        </p:nvSpPr>
        <p:spPr>
          <a:xfrm>
            <a:off x="8851872" y="4771721"/>
            <a:ext cx="218156" cy="1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88"/>
          <p:cNvGrpSpPr/>
          <p:nvPr/>
        </p:nvGrpSpPr>
        <p:grpSpPr>
          <a:xfrm>
            <a:off x="288801" y="1752600"/>
            <a:ext cx="1895160" cy="4147002"/>
            <a:chOff x="394605" y="895350"/>
            <a:chExt cx="1895160" cy="4147002"/>
          </a:xfrm>
        </p:grpSpPr>
        <p:cxnSp>
          <p:nvCxnSpPr>
            <p:cNvPr id="15" name="Straight Connector 138"/>
            <p:cNvCxnSpPr/>
            <p:nvPr/>
          </p:nvCxnSpPr>
          <p:spPr>
            <a:xfrm>
              <a:off x="2286990" y="895350"/>
              <a:ext cx="2775" cy="4147002"/>
            </a:xfrm>
            <a:prstGeom prst="line">
              <a:avLst/>
            </a:prstGeom>
            <a:ln w="38100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0"/>
            <p:cNvSpPr txBox="1"/>
            <p:nvPr/>
          </p:nvSpPr>
          <p:spPr>
            <a:xfrm>
              <a:off x="394605" y="4457576"/>
              <a:ext cx="159560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Instruction Fetch</a:t>
              </a:r>
            </a:p>
            <a:p>
              <a:pPr algn="ctr"/>
              <a:r>
                <a:rPr lang="en-US" sz="1600" dirty="0"/>
                <a:t>(F)</a:t>
              </a:r>
            </a:p>
          </p:txBody>
        </p:sp>
      </p:grpSp>
      <p:grpSp>
        <p:nvGrpSpPr>
          <p:cNvPr id="17" name="Group 89"/>
          <p:cNvGrpSpPr/>
          <p:nvPr/>
        </p:nvGrpSpPr>
        <p:grpSpPr>
          <a:xfrm>
            <a:off x="2015955" y="1752600"/>
            <a:ext cx="2362200" cy="4198093"/>
            <a:chOff x="2129315" y="895350"/>
            <a:chExt cx="2362200" cy="4198093"/>
          </a:xfrm>
        </p:grpSpPr>
        <p:cxnSp>
          <p:nvCxnSpPr>
            <p:cNvPr id="18" name="Straight Connector 141"/>
            <p:cNvCxnSpPr/>
            <p:nvPr/>
          </p:nvCxnSpPr>
          <p:spPr>
            <a:xfrm flipV="1">
              <a:off x="4319342" y="895350"/>
              <a:ext cx="9022" cy="4108742"/>
            </a:xfrm>
            <a:prstGeom prst="line">
              <a:avLst/>
            </a:prstGeom>
            <a:ln w="38100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73"/>
            <p:cNvSpPr txBox="1"/>
            <p:nvPr/>
          </p:nvSpPr>
          <p:spPr>
            <a:xfrm>
              <a:off x="2129315" y="4231669"/>
              <a:ext cx="23622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Instruction Decode/Register Read</a:t>
              </a:r>
            </a:p>
            <a:p>
              <a:pPr algn="ctr"/>
              <a:r>
                <a:rPr lang="en-US" sz="1600" dirty="0"/>
                <a:t>(D)</a:t>
              </a:r>
            </a:p>
          </p:txBody>
        </p:sp>
      </p:grpSp>
      <p:grpSp>
        <p:nvGrpSpPr>
          <p:cNvPr id="20" name="Group 91"/>
          <p:cNvGrpSpPr/>
          <p:nvPr/>
        </p:nvGrpSpPr>
        <p:grpSpPr>
          <a:xfrm>
            <a:off x="4145465" y="1761888"/>
            <a:ext cx="2362200" cy="4132064"/>
            <a:chOff x="4039653" y="904638"/>
            <a:chExt cx="2362200" cy="4132064"/>
          </a:xfrm>
        </p:grpSpPr>
        <p:cxnSp>
          <p:nvCxnSpPr>
            <p:cNvPr id="21" name="Straight Connector 142"/>
            <p:cNvCxnSpPr/>
            <p:nvPr/>
          </p:nvCxnSpPr>
          <p:spPr>
            <a:xfrm>
              <a:off x="6331639" y="904638"/>
              <a:ext cx="19034" cy="4099454"/>
            </a:xfrm>
            <a:prstGeom prst="line">
              <a:avLst/>
            </a:prstGeom>
            <a:ln w="38100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75"/>
            <p:cNvSpPr txBox="1"/>
            <p:nvPr/>
          </p:nvSpPr>
          <p:spPr>
            <a:xfrm>
              <a:off x="4039653" y="4451926"/>
              <a:ext cx="2362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ALU Execute</a:t>
              </a:r>
            </a:p>
            <a:p>
              <a:pPr algn="ctr"/>
              <a:r>
                <a:rPr lang="en-US" sz="1600" dirty="0"/>
                <a:t>(X)</a:t>
              </a:r>
            </a:p>
          </p:txBody>
        </p:sp>
      </p:grpSp>
      <p:grpSp>
        <p:nvGrpSpPr>
          <p:cNvPr id="23" name="Group 93"/>
          <p:cNvGrpSpPr/>
          <p:nvPr/>
        </p:nvGrpSpPr>
        <p:grpSpPr>
          <a:xfrm>
            <a:off x="6735127" y="1752600"/>
            <a:ext cx="1850495" cy="4135479"/>
            <a:chOff x="6576417" y="895350"/>
            <a:chExt cx="1850495" cy="4135479"/>
          </a:xfrm>
        </p:grpSpPr>
        <p:cxnSp>
          <p:nvCxnSpPr>
            <p:cNvPr id="24" name="Straight Connector 144"/>
            <p:cNvCxnSpPr/>
            <p:nvPr/>
          </p:nvCxnSpPr>
          <p:spPr>
            <a:xfrm>
              <a:off x="8411109" y="895350"/>
              <a:ext cx="15803" cy="4108742"/>
            </a:xfrm>
            <a:prstGeom prst="line">
              <a:avLst/>
            </a:prstGeom>
            <a:ln w="38100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76"/>
            <p:cNvSpPr txBox="1"/>
            <p:nvPr/>
          </p:nvSpPr>
          <p:spPr>
            <a:xfrm>
              <a:off x="6576417" y="4446053"/>
              <a:ext cx="16764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Memory Access</a:t>
              </a:r>
            </a:p>
            <a:p>
              <a:pPr algn="ctr"/>
              <a:r>
                <a:rPr lang="en-US" sz="1600" dirty="0"/>
                <a:t>(M)</a:t>
              </a:r>
            </a:p>
          </p:txBody>
        </p:sp>
      </p:grpSp>
      <p:sp>
        <p:nvSpPr>
          <p:cNvPr id="26" name="TextBox 181"/>
          <p:cNvSpPr txBox="1"/>
          <p:nvPr/>
        </p:nvSpPr>
        <p:spPr>
          <a:xfrm>
            <a:off x="8218742" y="5057082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Write </a:t>
            </a:r>
          </a:p>
          <a:p>
            <a:pPr algn="ctr"/>
            <a:r>
              <a:rPr lang="en-US" sz="1600" dirty="0"/>
              <a:t>Back</a:t>
            </a:r>
          </a:p>
          <a:p>
            <a:pPr algn="ctr"/>
            <a:r>
              <a:rPr lang="en-US" sz="1600" dirty="0"/>
              <a:t>(W)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8" y="1654566"/>
            <a:ext cx="9144000" cy="33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Components of a Computer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68"/>
          <p:cNvGrpSpPr/>
          <p:nvPr/>
        </p:nvGrpSpPr>
        <p:grpSpPr>
          <a:xfrm>
            <a:off x="1496898" y="2114550"/>
            <a:ext cx="2286000" cy="2971800"/>
            <a:chOff x="609600" y="1676400"/>
            <a:chExt cx="3048000" cy="3962400"/>
          </a:xfrm>
        </p:grpSpPr>
        <p:sp>
          <p:nvSpPr>
            <p:cNvPr id="7" name="Rectangle 10"/>
            <p:cNvSpPr/>
            <p:nvPr/>
          </p:nvSpPr>
          <p:spPr>
            <a:xfrm>
              <a:off x="609600" y="1676400"/>
              <a:ext cx="3048000" cy="396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Processor</a:t>
              </a:r>
            </a:p>
          </p:txBody>
        </p:sp>
        <p:sp>
          <p:nvSpPr>
            <p:cNvPr id="8" name="Rectangle 8"/>
            <p:cNvSpPr/>
            <p:nvPr/>
          </p:nvSpPr>
          <p:spPr>
            <a:xfrm>
              <a:off x="838200" y="2286000"/>
              <a:ext cx="2590800" cy="5334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</p:txBody>
        </p:sp>
        <p:sp>
          <p:nvSpPr>
            <p:cNvPr id="9" name="Rectangle 9"/>
            <p:cNvSpPr/>
            <p:nvPr/>
          </p:nvSpPr>
          <p:spPr>
            <a:xfrm>
              <a:off x="838200" y="3048000"/>
              <a:ext cx="2590800" cy="2362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Datapath</a:t>
              </a:r>
              <a:endPara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27"/>
            <p:cNvCxnSpPr/>
            <p:nvPr/>
          </p:nvCxnSpPr>
          <p:spPr>
            <a:xfrm rot="5400000">
              <a:off x="1409700" y="2933700"/>
              <a:ext cx="228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28"/>
            <p:cNvCxnSpPr/>
            <p:nvPr/>
          </p:nvCxnSpPr>
          <p:spPr>
            <a:xfrm rot="16200000" flipV="1">
              <a:off x="2553494" y="2932906"/>
              <a:ext cx="228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69"/>
          <p:cNvGrpSpPr/>
          <p:nvPr/>
        </p:nvGrpSpPr>
        <p:grpSpPr>
          <a:xfrm>
            <a:off x="1614455" y="3486150"/>
            <a:ext cx="1997663" cy="1371600"/>
            <a:chOff x="766341" y="3505200"/>
            <a:chExt cx="2663549" cy="1828800"/>
          </a:xfrm>
        </p:grpSpPr>
        <p:sp>
          <p:nvSpPr>
            <p:cNvPr id="13" name="Rectangle 11"/>
            <p:cNvSpPr/>
            <p:nvPr/>
          </p:nvSpPr>
          <p:spPr>
            <a:xfrm>
              <a:off x="914400" y="3505200"/>
              <a:ext cx="2362200" cy="228600"/>
            </a:xfrm>
            <a:prstGeom prst="rect">
              <a:avLst/>
            </a:prstGeom>
            <a:solidFill>
              <a:schemeClr val="accent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</a:t>
              </a:r>
            </a:p>
          </p:txBody>
        </p:sp>
        <p:grpSp>
          <p:nvGrpSpPr>
            <p:cNvPr id="14" name="Group 25"/>
            <p:cNvGrpSpPr/>
            <p:nvPr/>
          </p:nvGrpSpPr>
          <p:grpSpPr>
            <a:xfrm>
              <a:off x="914399" y="3886200"/>
              <a:ext cx="2362202" cy="685880"/>
              <a:chOff x="1600199" y="3962400"/>
              <a:chExt cx="1600201" cy="685880"/>
            </a:xfrm>
            <a:solidFill>
              <a:srgbClr val="9BBB59"/>
            </a:solidFill>
          </p:grpSpPr>
          <p:sp>
            <p:nvSpPr>
              <p:cNvPr id="18" name="Rectangle 12"/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3"/>
              <p:cNvSpPr/>
              <p:nvPr/>
            </p:nvSpPr>
            <p:spPr>
              <a:xfrm>
                <a:off x="1600200" y="40386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4"/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15"/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16"/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17"/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 18"/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19"/>
              <p:cNvSpPr/>
              <p:nvPr/>
            </p:nvSpPr>
            <p:spPr>
              <a:xfrm>
                <a:off x="1600199" y="4495800"/>
                <a:ext cx="1600199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0"/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1"/>
              <p:cNvSpPr txBox="1"/>
              <p:nvPr/>
            </p:nvSpPr>
            <p:spPr>
              <a:xfrm>
                <a:off x="1785271" y="4114800"/>
                <a:ext cx="1150781" cy="533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ffectLst>
                      <a:glow rad="2540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Registers</a:t>
                </a:r>
              </a:p>
            </p:txBody>
          </p:sp>
        </p:grpSp>
        <p:grpSp>
          <p:nvGrpSpPr>
            <p:cNvPr id="15" name="Group 24"/>
            <p:cNvGrpSpPr/>
            <p:nvPr/>
          </p:nvGrpSpPr>
          <p:grpSpPr>
            <a:xfrm>
              <a:off x="766341" y="4622554"/>
              <a:ext cx="2663549" cy="711446"/>
              <a:chOff x="4423941" y="3327154"/>
              <a:chExt cx="2663549" cy="711446"/>
            </a:xfrm>
          </p:grpSpPr>
          <p:sp>
            <p:nvSpPr>
              <p:cNvPr id="16" name="Trapezoid 22"/>
              <p:cNvSpPr/>
              <p:nvPr/>
            </p:nvSpPr>
            <p:spPr>
              <a:xfrm flipV="1">
                <a:off x="4572000" y="3429000"/>
                <a:ext cx="2362200" cy="609600"/>
              </a:xfrm>
              <a:prstGeom prst="trapezoid">
                <a:avLst>
                  <a:gd name="adj" fmla="val 25000"/>
                </a:avLst>
              </a:prstGeom>
              <a:solidFill>
                <a:srgbClr val="C0504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23"/>
              <p:cNvSpPr txBox="1"/>
              <p:nvPr/>
            </p:nvSpPr>
            <p:spPr>
              <a:xfrm>
                <a:off x="4423941" y="3327154"/>
                <a:ext cx="2663549" cy="69762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>
                    <a:effectLst>
                      <a:glow rad="1524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Arithmetic &amp; Logic Unit</a:t>
                </a:r>
              </a:p>
              <a:p>
                <a:pPr algn="ctr"/>
                <a:r>
                  <a:rPr lang="en-US" sz="1400" dirty="0">
                    <a:effectLst>
                      <a:glow rad="1524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(ALU)</a:t>
                </a:r>
              </a:p>
            </p:txBody>
          </p:sp>
        </p:grpSp>
      </p:grpSp>
      <p:sp>
        <p:nvSpPr>
          <p:cNvPr id="28" name="Rectangle 29"/>
          <p:cNvSpPr/>
          <p:nvPr/>
        </p:nvSpPr>
        <p:spPr>
          <a:xfrm>
            <a:off x="4743450" y="2000250"/>
            <a:ext cx="1428750" cy="3086100"/>
          </a:xfrm>
          <a:prstGeom prst="rect">
            <a:avLst/>
          </a:prstGeom>
          <a:solidFill>
            <a:srgbClr val="95B3D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pSp>
        <p:nvGrpSpPr>
          <p:cNvPr id="29" name="Group 272"/>
          <p:cNvGrpSpPr/>
          <p:nvPr/>
        </p:nvGrpSpPr>
        <p:grpSpPr>
          <a:xfrm>
            <a:off x="6172200" y="2114550"/>
            <a:ext cx="1143000" cy="571500"/>
            <a:chOff x="6705600" y="1676400"/>
            <a:chExt cx="1524000" cy="762000"/>
          </a:xfrm>
        </p:grpSpPr>
        <p:sp>
          <p:nvSpPr>
            <p:cNvPr id="30" name="Rectangle 50"/>
            <p:cNvSpPr/>
            <p:nvPr/>
          </p:nvSpPr>
          <p:spPr>
            <a:xfrm>
              <a:off x="7315200" y="1676400"/>
              <a:ext cx="914400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31" name="Straight Arrow Connector 51"/>
            <p:cNvCxnSpPr/>
            <p:nvPr/>
          </p:nvCxnSpPr>
          <p:spPr>
            <a:xfrm rot="10800000">
              <a:off x="6705600" y="1981200"/>
              <a:ext cx="609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273"/>
          <p:cNvGrpSpPr/>
          <p:nvPr/>
        </p:nvGrpSpPr>
        <p:grpSpPr>
          <a:xfrm>
            <a:off x="6172200" y="4457700"/>
            <a:ext cx="1219518" cy="571500"/>
            <a:chOff x="6705600" y="4800600"/>
            <a:chExt cx="1626024" cy="762000"/>
          </a:xfrm>
        </p:grpSpPr>
        <p:sp>
          <p:nvSpPr>
            <p:cNvPr id="33" name="Rectangle 54"/>
            <p:cNvSpPr/>
            <p:nvPr/>
          </p:nvSpPr>
          <p:spPr>
            <a:xfrm>
              <a:off x="7315199" y="4800600"/>
              <a:ext cx="1016425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cxnSp>
          <p:nvCxnSpPr>
            <p:cNvPr id="34" name="Straight Arrow Connector 58"/>
            <p:cNvCxnSpPr/>
            <p:nvPr/>
          </p:nvCxnSpPr>
          <p:spPr>
            <a:xfrm rot="10800000" flipH="1">
              <a:off x="6705600" y="5181600"/>
              <a:ext cx="609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270"/>
          <p:cNvGrpSpPr/>
          <p:nvPr/>
        </p:nvGrpSpPr>
        <p:grpSpPr>
          <a:xfrm>
            <a:off x="4857750" y="2343150"/>
            <a:ext cx="1143000" cy="2571750"/>
            <a:chOff x="4953000" y="1981200"/>
            <a:chExt cx="1524000" cy="3429000"/>
          </a:xfrm>
        </p:grpSpPr>
        <p:grpSp>
          <p:nvGrpSpPr>
            <p:cNvPr id="36" name="Group 74"/>
            <p:cNvGrpSpPr/>
            <p:nvPr/>
          </p:nvGrpSpPr>
          <p:grpSpPr>
            <a:xfrm>
              <a:off x="4953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28" name="Rectangle 64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Rectangle 65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Rectangle 6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Rectangle 67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2" name="Rectangle 68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3" name="Rectangle 69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Rectangle 70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Rectangle 71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Rectangle 72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" name="Group 75"/>
            <p:cNvGrpSpPr/>
            <p:nvPr/>
          </p:nvGrpSpPr>
          <p:grpSpPr>
            <a:xfrm>
              <a:off x="5334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19" name="Rectangle 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0" name="Rectangle 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Rectangle 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Rectangle 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3" name="Rectangle 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Rectangle 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Rectangle 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Rectangle 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Rectangle 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oup 85"/>
            <p:cNvGrpSpPr/>
            <p:nvPr/>
          </p:nvGrpSpPr>
          <p:grpSpPr>
            <a:xfrm>
              <a:off x="5715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10" name="Rectangle 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Rectangle 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Rectangle 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Rectangle 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" name="Rectangle 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Rectangle 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Rectangle 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Rectangle 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Rectangle 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95"/>
            <p:cNvGrpSpPr/>
            <p:nvPr/>
          </p:nvGrpSpPr>
          <p:grpSpPr>
            <a:xfrm>
              <a:off x="6096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01" name="Rectangle 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3" name="Rectangle 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Rectangle 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Rectangle 1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Rectangle 1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Rectangle 1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Rectangle 1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Rectangle 1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Group 105"/>
            <p:cNvGrpSpPr/>
            <p:nvPr/>
          </p:nvGrpSpPr>
          <p:grpSpPr>
            <a:xfrm>
              <a:off x="4953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92" name="Rectangle 1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Rectangle 1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" name="Rectangle 1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5" name="Rectangle 1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6" name="Rectangle 1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7" name="Rectangle 1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Rectangle 1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Rectangle 1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Rectangle 1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Group 115"/>
            <p:cNvGrpSpPr/>
            <p:nvPr/>
          </p:nvGrpSpPr>
          <p:grpSpPr>
            <a:xfrm>
              <a:off x="5334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83" name="Rectangle 1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Rectangle 1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Rectangle 1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Rectangle 1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Rectangle 1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Rectangle 1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Rectangle 1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Rectangle 1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Rectangle 1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125"/>
            <p:cNvGrpSpPr/>
            <p:nvPr/>
          </p:nvGrpSpPr>
          <p:grpSpPr>
            <a:xfrm>
              <a:off x="5715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74" name="Rectangle 1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Rectangle 1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Rectangle 1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Rectangle 1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Rectangle 1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Rectangle 1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Rectangle 1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1" name="Rectangle 1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Rectangle 1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Group 135"/>
            <p:cNvGrpSpPr/>
            <p:nvPr/>
          </p:nvGrpSpPr>
          <p:grpSpPr>
            <a:xfrm>
              <a:off x="6096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65" name="Rectangle 1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Rectangle 1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Rectangle 1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Rectangle 1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Rectangle 1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Rectangle 1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Rectangle 1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Rectangle 1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Group 145"/>
            <p:cNvGrpSpPr/>
            <p:nvPr/>
          </p:nvGrpSpPr>
          <p:grpSpPr>
            <a:xfrm>
              <a:off x="4953000" y="3352800"/>
              <a:ext cx="381000" cy="685800"/>
              <a:chOff x="7543800" y="3581400"/>
              <a:chExt cx="2362200" cy="685800"/>
            </a:xfrm>
            <a:solidFill>
              <a:srgbClr val="9BBB59"/>
            </a:solidFill>
          </p:grpSpPr>
          <p:sp>
            <p:nvSpPr>
              <p:cNvPr id="156" name="Rectangle 1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Rectangle 1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Rectangle 1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Rectangle 1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Rectangle 1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Rectangle 1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ectangle 1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155"/>
            <p:cNvGrpSpPr/>
            <p:nvPr/>
          </p:nvGrpSpPr>
          <p:grpSpPr>
            <a:xfrm>
              <a:off x="5334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47" name="Rectangle 1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Rectangle 1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Rectangle 1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Rectangle 1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Rectangle 1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Rectangle 1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Rectangle 1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Rectangle 1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Rectangle 1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65"/>
            <p:cNvGrpSpPr/>
            <p:nvPr/>
          </p:nvGrpSpPr>
          <p:grpSpPr>
            <a:xfrm>
              <a:off x="5715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38" name="Rectangle 16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Rectangle 16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Rectangle 16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6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7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Rectangle 17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Rectangle 17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Rectangle 17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Rectangle 17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175"/>
            <p:cNvGrpSpPr/>
            <p:nvPr/>
          </p:nvGrpSpPr>
          <p:grpSpPr>
            <a:xfrm>
              <a:off x="6096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29" name="Rectangle 1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Rectangle 1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Rectangle 1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Rectangle 1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angle 1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Rectangle 1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Rectangle 1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Rectangle 1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Rectangle 1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Group 185"/>
            <p:cNvGrpSpPr/>
            <p:nvPr/>
          </p:nvGrpSpPr>
          <p:grpSpPr>
            <a:xfrm>
              <a:off x="4953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20" name="Rectangle 1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Rectangle 1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Rectangle 1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Rectangle 1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Rectangle 1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Rectangle 1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Rectangle 1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Rectangle 1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Rectangle 1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195"/>
            <p:cNvGrpSpPr/>
            <p:nvPr/>
          </p:nvGrpSpPr>
          <p:grpSpPr>
            <a:xfrm>
              <a:off x="5334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11" name="Rectangle 1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Rectangle 1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Rectangle 1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Rectangle 1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Rectangle 2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Rectangle 2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Rectangle 2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2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Rectangle 2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Group 205"/>
            <p:cNvGrpSpPr/>
            <p:nvPr/>
          </p:nvGrpSpPr>
          <p:grpSpPr>
            <a:xfrm>
              <a:off x="5715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02" name="Rectangle 2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Rectangle 2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Rectangle 2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Rectangle 2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Rectangle 2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Rectangle 2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Rectangle 2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Rectangle 2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tangle 2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" name="Group 215"/>
            <p:cNvGrpSpPr/>
            <p:nvPr/>
          </p:nvGrpSpPr>
          <p:grpSpPr>
            <a:xfrm>
              <a:off x="6096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93" name="Rectangle 2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Rectangle 2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angle 2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Rectangle 2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Rectangle 2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2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Rectangle 2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tangle 2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Rectangle 2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roup 225"/>
            <p:cNvGrpSpPr/>
            <p:nvPr/>
          </p:nvGrpSpPr>
          <p:grpSpPr>
            <a:xfrm>
              <a:off x="4953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84" name="Rectangle 2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ctangle 2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Rectangle 2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Rectangle 2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Rectangle 2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Rectangle 2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Rectangle 2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Rectangle 2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Rectangle 2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235"/>
            <p:cNvGrpSpPr/>
            <p:nvPr/>
          </p:nvGrpSpPr>
          <p:grpSpPr>
            <a:xfrm>
              <a:off x="5334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75" name="Rectangle 2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Rectangle 2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Rectangle 2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Rectangle 2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Rectangle 2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Rectangle 2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ctangle 2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Rectangle 2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2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 245"/>
            <p:cNvGrpSpPr/>
            <p:nvPr/>
          </p:nvGrpSpPr>
          <p:grpSpPr>
            <a:xfrm>
              <a:off x="5715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66" name="Rectangle 2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 2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ectangle 2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 2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 2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ectangle 2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ctangle 2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tangle 2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tangle 2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5" name="Group 255"/>
            <p:cNvGrpSpPr/>
            <p:nvPr/>
          </p:nvGrpSpPr>
          <p:grpSpPr>
            <a:xfrm>
              <a:off x="6096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57" name="Rectangle 2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 2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2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Rectangle 2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ctangle 2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 2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 2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ctangle 2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 2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6" name="TextBox 73"/>
            <p:cNvSpPr txBox="1"/>
            <p:nvPr/>
          </p:nvSpPr>
          <p:spPr>
            <a:xfrm>
              <a:off x="5181600" y="3352800"/>
              <a:ext cx="119380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effectLst>
                    <a:glow rad="228600">
                      <a:schemeClr val="bg1">
                        <a:alpha val="7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Bytes</a:t>
              </a:r>
            </a:p>
          </p:txBody>
        </p:sp>
      </p:grpSp>
      <p:grpSp>
        <p:nvGrpSpPr>
          <p:cNvPr id="237" name="Group 279"/>
          <p:cNvGrpSpPr/>
          <p:nvPr/>
        </p:nvGrpSpPr>
        <p:grpSpPr>
          <a:xfrm>
            <a:off x="2882808" y="2251998"/>
            <a:ext cx="2776722" cy="3497177"/>
            <a:chOff x="2319743" y="1859664"/>
            <a:chExt cx="3702294" cy="4662902"/>
          </a:xfrm>
        </p:grpSpPr>
        <p:grpSp>
          <p:nvGrpSpPr>
            <p:cNvPr id="238" name="Group 271"/>
            <p:cNvGrpSpPr/>
            <p:nvPr/>
          </p:nvGrpSpPr>
          <p:grpSpPr>
            <a:xfrm>
              <a:off x="3291262" y="1859664"/>
              <a:ext cx="1591120" cy="3506354"/>
              <a:chOff x="3291262" y="1859664"/>
              <a:chExt cx="1591120" cy="3506354"/>
            </a:xfrm>
          </p:grpSpPr>
          <p:cxnSp>
            <p:nvCxnSpPr>
              <p:cNvPr id="242" name="Straight Arrow Connector 30"/>
              <p:cNvCxnSpPr>
                <a:stCxn id="8" idx="3"/>
              </p:cNvCxnSpPr>
              <p:nvPr/>
            </p:nvCxnSpPr>
            <p:spPr>
              <a:xfrm>
                <a:off x="3291262" y="2552700"/>
                <a:ext cx="1509335" cy="8387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35"/>
              <p:cNvCxnSpPr>
                <a:endCxn id="28" idx="1"/>
              </p:cNvCxnSpPr>
              <p:nvPr/>
            </p:nvCxnSpPr>
            <p:spPr>
              <a:xfrm>
                <a:off x="3291262" y="3581400"/>
                <a:ext cx="1509335" cy="0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36"/>
              <p:cNvCxnSpPr/>
              <p:nvPr/>
            </p:nvCxnSpPr>
            <p:spPr>
              <a:xfrm>
                <a:off x="3302671" y="4531617"/>
                <a:ext cx="1497929" cy="5240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37"/>
              <p:cNvCxnSpPr/>
              <p:nvPr/>
            </p:nvCxnSpPr>
            <p:spPr>
              <a:xfrm flipH="1" flipV="1">
                <a:off x="3302671" y="4722910"/>
                <a:ext cx="1497931" cy="4667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38"/>
              <p:cNvSpPr txBox="1"/>
              <p:nvPr/>
            </p:nvSpPr>
            <p:spPr>
              <a:xfrm>
                <a:off x="3445750" y="1859664"/>
                <a:ext cx="1436632" cy="697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Enable?</a:t>
                </a: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Read/Write</a:t>
                </a:r>
              </a:p>
            </p:txBody>
          </p:sp>
          <p:sp>
            <p:nvSpPr>
              <p:cNvPr id="247" name="TextBox 43"/>
              <p:cNvSpPr txBox="1"/>
              <p:nvPr/>
            </p:nvSpPr>
            <p:spPr>
              <a:xfrm>
                <a:off x="3511160" y="3250408"/>
                <a:ext cx="112252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Address</a:t>
                </a:r>
              </a:p>
            </p:txBody>
          </p:sp>
          <p:sp>
            <p:nvSpPr>
              <p:cNvPr id="248" name="TextBox 44"/>
              <p:cNvSpPr txBox="1"/>
              <p:nvPr/>
            </p:nvSpPr>
            <p:spPr>
              <a:xfrm>
                <a:off x="3657599" y="3924300"/>
                <a:ext cx="1026580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Data</a:t>
                </a:r>
              </a:p>
            </p:txBody>
          </p:sp>
          <p:sp>
            <p:nvSpPr>
              <p:cNvPr id="249" name="TextBox 45"/>
              <p:cNvSpPr txBox="1"/>
              <p:nvPr/>
            </p:nvSpPr>
            <p:spPr>
              <a:xfrm>
                <a:off x="3657600" y="4668391"/>
                <a:ext cx="838201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ReadData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9" name="Group 278"/>
            <p:cNvGrpSpPr/>
            <p:nvPr/>
          </p:nvGrpSpPr>
          <p:grpSpPr>
            <a:xfrm>
              <a:off x="2319743" y="5662085"/>
              <a:ext cx="3702294" cy="860481"/>
              <a:chOff x="2395943" y="5738285"/>
              <a:chExt cx="3702294" cy="860481"/>
            </a:xfrm>
          </p:grpSpPr>
          <p:sp>
            <p:nvSpPr>
              <p:cNvPr id="240" name="Left Brace 275"/>
              <p:cNvSpPr/>
              <p:nvPr/>
            </p:nvSpPr>
            <p:spPr>
              <a:xfrm rot="16200000">
                <a:off x="4041579" y="5284066"/>
                <a:ext cx="381000" cy="1289438"/>
              </a:xfrm>
              <a:prstGeom prst="leftBrac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1" name="TextBox 276"/>
              <p:cNvSpPr txBox="1"/>
              <p:nvPr/>
            </p:nvSpPr>
            <p:spPr>
              <a:xfrm>
                <a:off x="2395943" y="6147361"/>
                <a:ext cx="3702294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Processor-Memory Interface</a:t>
                </a:r>
              </a:p>
            </p:txBody>
          </p:sp>
        </p:grpSp>
      </p:grpSp>
      <p:grpSp>
        <p:nvGrpSpPr>
          <p:cNvPr id="250" name="Group 284"/>
          <p:cNvGrpSpPr/>
          <p:nvPr/>
        </p:nvGrpSpPr>
        <p:grpSpPr>
          <a:xfrm>
            <a:off x="5715000" y="5147312"/>
            <a:ext cx="2231701" cy="602615"/>
            <a:chOff x="6096000" y="5791200"/>
            <a:chExt cx="2975601" cy="803486"/>
          </a:xfrm>
        </p:grpSpPr>
        <p:sp>
          <p:nvSpPr>
            <p:cNvPr id="251" name="Left Brace 282"/>
            <p:cNvSpPr/>
            <p:nvPr/>
          </p:nvSpPr>
          <p:spPr>
            <a:xfrm rot="16200000">
              <a:off x="6934200" y="5410200"/>
              <a:ext cx="381000" cy="1143000"/>
            </a:xfrm>
            <a:prstGeom prst="lef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TextBox 283"/>
            <p:cNvSpPr txBox="1"/>
            <p:nvPr/>
          </p:nvSpPr>
          <p:spPr>
            <a:xfrm>
              <a:off x="6096000" y="6143281"/>
              <a:ext cx="2975601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I/O-Memory Interfaces</a:t>
              </a:r>
            </a:p>
          </p:txBody>
        </p:sp>
      </p:grpSp>
      <p:sp>
        <p:nvSpPr>
          <p:cNvPr id="253" name="Rectangle 3"/>
          <p:cNvSpPr/>
          <p:nvPr/>
        </p:nvSpPr>
        <p:spPr>
          <a:xfrm>
            <a:off x="4867191" y="2808489"/>
            <a:ext cx="1137763" cy="568836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254" name="Rectangle 287"/>
          <p:cNvSpPr/>
          <p:nvPr/>
        </p:nvSpPr>
        <p:spPr>
          <a:xfrm>
            <a:off x="4849193" y="4172906"/>
            <a:ext cx="1137763" cy="568836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2644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0740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Early Read-Only Memory Technologies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5" name="Group 50"/>
          <p:cNvGrpSpPr/>
          <p:nvPr/>
        </p:nvGrpSpPr>
        <p:grpSpPr>
          <a:xfrm>
            <a:off x="76200" y="1504890"/>
            <a:ext cx="3276600" cy="2006263"/>
            <a:chOff x="76200" y="1066800"/>
            <a:chExt cx="3276600" cy="2006263"/>
          </a:xfrm>
        </p:grpSpPr>
        <p:pic>
          <p:nvPicPr>
            <p:cNvPr id="256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066800"/>
              <a:ext cx="2044700" cy="990600"/>
            </a:xfrm>
            <a:prstGeom prst="rect">
              <a:avLst/>
            </a:prstGeom>
          </p:spPr>
        </p:pic>
        <p:sp>
          <p:nvSpPr>
            <p:cNvPr id="257" name="TextBox 6"/>
            <p:cNvSpPr txBox="1"/>
            <p:nvPr/>
          </p:nvSpPr>
          <p:spPr>
            <a:xfrm>
              <a:off x="76200" y="2057400"/>
              <a:ext cx="3276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Punched cards, From early 1700s through </a:t>
              </a:r>
              <a:r>
                <a:rPr lang="en-US" sz="2000" dirty="0" err="1">
                  <a:solidFill>
                    <a:srgbClr val="000000"/>
                  </a:solidFill>
                  <a:latin typeface="Calibri"/>
                  <a:cs typeface="Calibri"/>
                </a:rPr>
                <a:t>Jaquard</a:t>
              </a:r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 Loom, Babbage, and then IBM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58" name="Group 51"/>
          <p:cNvGrpSpPr/>
          <p:nvPr/>
        </p:nvGrpSpPr>
        <p:grpSpPr>
          <a:xfrm>
            <a:off x="3429000" y="1276290"/>
            <a:ext cx="2624138" cy="2692063"/>
            <a:chOff x="3352800" y="990600"/>
            <a:chExt cx="2624138" cy="2692063"/>
          </a:xfrm>
        </p:grpSpPr>
        <p:pic>
          <p:nvPicPr>
            <p:cNvPr id="259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2800" y="990600"/>
              <a:ext cx="2209800" cy="1664716"/>
            </a:xfrm>
            <a:prstGeom prst="rect">
              <a:avLst/>
            </a:prstGeom>
          </p:spPr>
        </p:pic>
        <p:sp>
          <p:nvSpPr>
            <p:cNvPr id="260" name="TextBox 8"/>
            <p:cNvSpPr txBox="1"/>
            <p:nvPr/>
          </p:nvSpPr>
          <p:spPr>
            <a:xfrm>
              <a:off x="3352800" y="2667000"/>
              <a:ext cx="26241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Punched paper tape, instruction stream in Harvard Mk 1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61" name="Group 53"/>
          <p:cNvGrpSpPr/>
          <p:nvPr/>
        </p:nvGrpSpPr>
        <p:grpSpPr>
          <a:xfrm>
            <a:off x="3200400" y="4095690"/>
            <a:ext cx="3048138" cy="2762310"/>
            <a:chOff x="3200400" y="3810000"/>
            <a:chExt cx="3048138" cy="2762310"/>
          </a:xfrm>
        </p:grpSpPr>
        <p:pic>
          <p:nvPicPr>
            <p:cNvPr id="26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0400" y="3810000"/>
              <a:ext cx="3048138" cy="2362200"/>
            </a:xfrm>
            <a:prstGeom prst="rect">
              <a:avLst/>
            </a:prstGeom>
          </p:spPr>
        </p:pic>
        <p:sp>
          <p:nvSpPr>
            <p:cNvPr id="263" name="TextBox 11"/>
            <p:cNvSpPr txBox="1"/>
            <p:nvPr/>
          </p:nvSpPr>
          <p:spPr>
            <a:xfrm>
              <a:off x="3200400" y="6172200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IBM Card Capacitor ROS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64" name="Group 54"/>
          <p:cNvGrpSpPr/>
          <p:nvPr/>
        </p:nvGrpSpPr>
        <p:grpSpPr>
          <a:xfrm>
            <a:off x="5943600" y="3486090"/>
            <a:ext cx="3200400" cy="3146286"/>
            <a:chOff x="5943600" y="3352800"/>
            <a:chExt cx="3200400" cy="3146286"/>
          </a:xfrm>
        </p:grpSpPr>
        <p:pic>
          <p:nvPicPr>
            <p:cNvPr id="265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3600" y="3352800"/>
              <a:ext cx="3200400" cy="2400300"/>
            </a:xfrm>
            <a:prstGeom prst="rect">
              <a:avLst/>
            </a:prstGeom>
          </p:spPr>
        </p:pic>
        <p:sp>
          <p:nvSpPr>
            <p:cNvPr id="266" name="TextBox 12"/>
            <p:cNvSpPr txBox="1"/>
            <p:nvPr/>
          </p:nvSpPr>
          <p:spPr>
            <a:xfrm>
              <a:off x="6400800" y="5791200"/>
              <a:ext cx="2624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IBM Balanced Capacitor ROS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67" name="Group 48"/>
          <p:cNvGrpSpPr/>
          <p:nvPr/>
        </p:nvGrpSpPr>
        <p:grpSpPr>
          <a:xfrm>
            <a:off x="228600" y="3943290"/>
            <a:ext cx="2624138" cy="2286794"/>
            <a:chOff x="228600" y="3200400"/>
            <a:chExt cx="2624138" cy="2286794"/>
          </a:xfrm>
        </p:grpSpPr>
        <p:cxnSp>
          <p:nvCxnSpPr>
            <p:cNvPr id="268" name="Straight Connector 55"/>
            <p:cNvCxnSpPr/>
            <p:nvPr/>
          </p:nvCxnSpPr>
          <p:spPr bwMode="auto">
            <a:xfrm>
              <a:off x="381000" y="4114800"/>
              <a:ext cx="22860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9" name="Straight Connector 56"/>
            <p:cNvCxnSpPr/>
            <p:nvPr/>
          </p:nvCxnSpPr>
          <p:spPr bwMode="auto">
            <a:xfrm>
              <a:off x="381000" y="4495800"/>
              <a:ext cx="22860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70" name="Group 57"/>
            <p:cNvGrpSpPr/>
            <p:nvPr/>
          </p:nvGrpSpPr>
          <p:grpSpPr>
            <a:xfrm flipV="1">
              <a:off x="838200" y="4191000"/>
              <a:ext cx="152400" cy="152400"/>
              <a:chOff x="1752600" y="4648200"/>
              <a:chExt cx="152400" cy="152400"/>
            </a:xfrm>
          </p:grpSpPr>
          <p:sp>
            <p:nvSpPr>
              <p:cNvPr id="291" name="Isosceles Triangle 78"/>
              <p:cNvSpPr/>
              <p:nvPr/>
            </p:nvSpPr>
            <p:spPr bwMode="auto">
              <a:xfrm>
                <a:off x="1752600" y="4648200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cxnSp>
            <p:nvCxnSpPr>
              <p:cNvPr id="292" name="Straight Connector 79"/>
              <p:cNvCxnSpPr/>
              <p:nvPr/>
            </p:nvCxnSpPr>
            <p:spPr bwMode="auto">
              <a:xfrm>
                <a:off x="1752600" y="4648200"/>
                <a:ext cx="152400" cy="1588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71" name="Straight Connector 58"/>
            <p:cNvCxnSpPr/>
            <p:nvPr/>
          </p:nvCxnSpPr>
          <p:spPr bwMode="auto">
            <a:xfrm>
              <a:off x="381000" y="4876800"/>
              <a:ext cx="22860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Straight Connector 59"/>
            <p:cNvCxnSpPr/>
            <p:nvPr/>
          </p:nvCxnSpPr>
          <p:spPr bwMode="auto">
            <a:xfrm rot="5400000">
              <a:off x="228600" y="4572000"/>
              <a:ext cx="18288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3" name="Straight Connector 60"/>
            <p:cNvCxnSpPr/>
            <p:nvPr/>
          </p:nvCxnSpPr>
          <p:spPr bwMode="auto">
            <a:xfrm rot="5400000">
              <a:off x="686594" y="4571206"/>
              <a:ext cx="18288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4" name="Straight Connector 61"/>
            <p:cNvCxnSpPr/>
            <p:nvPr/>
          </p:nvCxnSpPr>
          <p:spPr bwMode="auto">
            <a:xfrm rot="5400000">
              <a:off x="1144588" y="4570412"/>
              <a:ext cx="18288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5" name="Straight Connector 62"/>
            <p:cNvCxnSpPr>
              <a:endCxn id="291" idx="3"/>
            </p:cNvCxnSpPr>
            <p:nvPr/>
          </p:nvCxnSpPr>
          <p:spPr bwMode="auto">
            <a:xfrm rot="5400000">
              <a:off x="876300" y="4152900"/>
              <a:ext cx="762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6" name="Straight Connector 63"/>
            <p:cNvCxnSpPr/>
            <p:nvPr/>
          </p:nvCxnSpPr>
          <p:spPr bwMode="auto">
            <a:xfrm rot="5400000">
              <a:off x="876697" y="4381103"/>
              <a:ext cx="76200" cy="794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7" name="Straight Connector 64"/>
            <p:cNvCxnSpPr/>
            <p:nvPr/>
          </p:nvCxnSpPr>
          <p:spPr bwMode="auto">
            <a:xfrm>
              <a:off x="914400" y="4419599"/>
              <a:ext cx="228600" cy="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78" name="Group 65"/>
            <p:cNvGrpSpPr/>
            <p:nvPr/>
          </p:nvGrpSpPr>
          <p:grpSpPr>
            <a:xfrm flipV="1">
              <a:off x="1295400" y="4572000"/>
              <a:ext cx="152400" cy="152400"/>
              <a:chOff x="1752600" y="4648200"/>
              <a:chExt cx="152400" cy="152400"/>
            </a:xfrm>
          </p:grpSpPr>
          <p:sp>
            <p:nvSpPr>
              <p:cNvPr id="289" name="Isosceles Triangle 76"/>
              <p:cNvSpPr/>
              <p:nvPr/>
            </p:nvSpPr>
            <p:spPr bwMode="auto">
              <a:xfrm>
                <a:off x="1752600" y="4648200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cxnSp>
            <p:nvCxnSpPr>
              <p:cNvPr id="290" name="Straight Connector 77"/>
              <p:cNvCxnSpPr/>
              <p:nvPr/>
            </p:nvCxnSpPr>
            <p:spPr bwMode="auto">
              <a:xfrm>
                <a:off x="1752600" y="4648200"/>
                <a:ext cx="152400" cy="1588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79" name="Straight Connector 66"/>
            <p:cNvCxnSpPr/>
            <p:nvPr/>
          </p:nvCxnSpPr>
          <p:spPr bwMode="auto">
            <a:xfrm rot="5400000">
              <a:off x="1333500" y="4533900"/>
              <a:ext cx="762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0" name="Straight Connector 67"/>
            <p:cNvCxnSpPr/>
            <p:nvPr/>
          </p:nvCxnSpPr>
          <p:spPr bwMode="auto">
            <a:xfrm rot="5400000">
              <a:off x="1333897" y="4762103"/>
              <a:ext cx="76200" cy="794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1" name="Straight Connector 68"/>
            <p:cNvCxnSpPr/>
            <p:nvPr/>
          </p:nvCxnSpPr>
          <p:spPr bwMode="auto">
            <a:xfrm>
              <a:off x="1371600" y="4800599"/>
              <a:ext cx="228600" cy="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82" name="Group 69"/>
            <p:cNvGrpSpPr/>
            <p:nvPr/>
          </p:nvGrpSpPr>
          <p:grpSpPr>
            <a:xfrm flipV="1">
              <a:off x="1752600" y="4572000"/>
              <a:ext cx="152400" cy="152400"/>
              <a:chOff x="1752600" y="4648200"/>
              <a:chExt cx="152400" cy="152400"/>
            </a:xfrm>
          </p:grpSpPr>
          <p:sp>
            <p:nvSpPr>
              <p:cNvPr id="287" name="Isosceles Triangle 74"/>
              <p:cNvSpPr/>
              <p:nvPr/>
            </p:nvSpPr>
            <p:spPr bwMode="auto">
              <a:xfrm>
                <a:off x="1752600" y="4648200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>
                  <a:solidFill>
                    <a:srgbClr val="FC0128"/>
                  </a:solidFill>
                </a:endParaRPr>
              </a:p>
            </p:txBody>
          </p:sp>
          <p:cxnSp>
            <p:nvCxnSpPr>
              <p:cNvPr id="288" name="Straight Connector 75"/>
              <p:cNvCxnSpPr/>
              <p:nvPr/>
            </p:nvCxnSpPr>
            <p:spPr bwMode="auto">
              <a:xfrm>
                <a:off x="1752600" y="4648200"/>
                <a:ext cx="152400" cy="1588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83" name="Straight Connector 70"/>
            <p:cNvCxnSpPr/>
            <p:nvPr/>
          </p:nvCxnSpPr>
          <p:spPr bwMode="auto">
            <a:xfrm rot="5400000">
              <a:off x="1790700" y="4533900"/>
              <a:ext cx="76200" cy="1588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4" name="Straight Connector 71"/>
            <p:cNvCxnSpPr/>
            <p:nvPr/>
          </p:nvCxnSpPr>
          <p:spPr bwMode="auto">
            <a:xfrm rot="5400000">
              <a:off x="1791097" y="4762103"/>
              <a:ext cx="76200" cy="794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5" name="Straight Connector 72"/>
            <p:cNvCxnSpPr/>
            <p:nvPr/>
          </p:nvCxnSpPr>
          <p:spPr bwMode="auto">
            <a:xfrm>
              <a:off x="1828800" y="4800599"/>
              <a:ext cx="228600" cy="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6" name="TextBox 73"/>
            <p:cNvSpPr txBox="1"/>
            <p:nvPr/>
          </p:nvSpPr>
          <p:spPr>
            <a:xfrm>
              <a:off x="228600" y="3200400"/>
              <a:ext cx="26241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/>
                  <a:cs typeface="Calibri"/>
                </a:rPr>
                <a:t>Diode Matrix, EDSAC-2 µcode store</a:t>
              </a:r>
              <a:endParaRPr lang="en-US" sz="20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77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3978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Early Read/Write Main Memory Technologies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5" name="Group 13"/>
          <p:cNvGrpSpPr/>
          <p:nvPr/>
        </p:nvGrpSpPr>
        <p:grpSpPr>
          <a:xfrm>
            <a:off x="3733800" y="1210269"/>
            <a:ext cx="4572000" cy="2703271"/>
            <a:chOff x="3733800" y="914399"/>
            <a:chExt cx="4572000" cy="2703271"/>
          </a:xfrm>
        </p:grpSpPr>
        <p:pic>
          <p:nvPicPr>
            <p:cNvPr id="256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914399"/>
              <a:ext cx="3733800" cy="2703271"/>
            </a:xfrm>
            <a:prstGeom prst="rect">
              <a:avLst/>
            </a:prstGeom>
          </p:spPr>
        </p:pic>
        <p:sp>
          <p:nvSpPr>
            <p:cNvPr id="257" name="TextBox 5"/>
            <p:cNvSpPr txBox="1"/>
            <p:nvPr/>
          </p:nvSpPr>
          <p:spPr>
            <a:xfrm>
              <a:off x="3733800" y="2667000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Calibri"/>
                  <a:cs typeface="Calibri"/>
                </a:rPr>
                <a:t>Williams Tube, Manchester Mark 1, 1947</a:t>
              </a:r>
            </a:p>
          </p:txBody>
        </p:sp>
      </p:grpSp>
      <p:grpSp>
        <p:nvGrpSpPr>
          <p:cNvPr id="258" name="Group 11"/>
          <p:cNvGrpSpPr/>
          <p:nvPr/>
        </p:nvGrpSpPr>
        <p:grpSpPr>
          <a:xfrm>
            <a:off x="228600" y="1362670"/>
            <a:ext cx="3130522" cy="4343400"/>
            <a:chOff x="228600" y="1066800"/>
            <a:chExt cx="3130522" cy="4343400"/>
          </a:xfrm>
        </p:grpSpPr>
        <p:sp>
          <p:nvSpPr>
            <p:cNvPr id="259" name="TextBox 7"/>
            <p:cNvSpPr txBox="1"/>
            <p:nvPr/>
          </p:nvSpPr>
          <p:spPr>
            <a:xfrm>
              <a:off x="304800" y="1066800"/>
              <a:ext cx="2895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Calibri"/>
                  <a:cs typeface="Calibri"/>
                </a:rPr>
                <a:t>Babbage, 1800s: Digits stored on mechanical wheels</a:t>
              </a:r>
              <a:endParaRPr lang="en-US" sz="1800" dirty="0">
                <a:solidFill>
                  <a:srgbClr val="FC0128"/>
                </a:solidFill>
                <a:latin typeface="Calibri"/>
                <a:cs typeface="Calibri"/>
              </a:endParaRPr>
            </a:p>
          </p:txBody>
        </p:sp>
        <p:pic>
          <p:nvPicPr>
            <p:cNvPr id="260" name="Picture 10" descr="BabbageDifferenceEngine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1676400"/>
              <a:ext cx="3130522" cy="3733800"/>
            </a:xfrm>
            <a:prstGeom prst="rect">
              <a:avLst/>
            </a:prstGeom>
          </p:spPr>
        </p:pic>
      </p:grpSp>
      <p:grpSp>
        <p:nvGrpSpPr>
          <p:cNvPr id="261" name="Group 16"/>
          <p:cNvGrpSpPr/>
          <p:nvPr/>
        </p:nvGrpSpPr>
        <p:grpSpPr>
          <a:xfrm>
            <a:off x="4267200" y="3899870"/>
            <a:ext cx="4641624" cy="2590800"/>
            <a:chOff x="4248376" y="3733800"/>
            <a:chExt cx="4641624" cy="2590800"/>
          </a:xfrm>
        </p:grpSpPr>
        <p:pic>
          <p:nvPicPr>
            <p:cNvPr id="26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8376" y="4038600"/>
              <a:ext cx="4641624" cy="2286000"/>
            </a:xfrm>
            <a:prstGeom prst="rect">
              <a:avLst/>
            </a:prstGeom>
          </p:spPr>
        </p:pic>
        <p:sp>
          <p:nvSpPr>
            <p:cNvPr id="263" name="TextBox 14"/>
            <p:cNvSpPr txBox="1"/>
            <p:nvPr/>
          </p:nvSpPr>
          <p:spPr>
            <a:xfrm>
              <a:off x="4648200" y="3733800"/>
              <a:ext cx="41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Calibri"/>
                  <a:cs typeface="Calibri"/>
                </a:rPr>
                <a:t>Mercury Delay Line, Univac 1, 1951</a:t>
              </a:r>
            </a:p>
          </p:txBody>
        </p:sp>
      </p:grpSp>
      <p:sp>
        <p:nvSpPr>
          <p:cNvPr id="264" name="TextBox 15"/>
          <p:cNvSpPr txBox="1"/>
          <p:nvPr/>
        </p:nvSpPr>
        <p:spPr>
          <a:xfrm>
            <a:off x="228600" y="578227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Also, regenerative capacitor memory on </a:t>
            </a:r>
            <a:r>
              <a:rPr lang="en-US" sz="1800" dirty="0" err="1">
                <a:solidFill>
                  <a:srgbClr val="000000"/>
                </a:solidFill>
                <a:latin typeface="Calibri"/>
                <a:cs typeface="Calibri"/>
              </a:rPr>
              <a:t>Atanasoff</a:t>
            </a: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-Berry computer, and rotating magnetic drum memory on IBM 650</a:t>
            </a:r>
          </a:p>
        </p:txBody>
      </p:sp>
    </p:spTree>
    <p:extLst>
      <p:ext uri="{BB962C8B-B14F-4D97-AF65-F5344CB8AC3E}">
        <p14:creationId xmlns:p14="http://schemas.microsoft.com/office/powerpoint/2010/main" val="37424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MIT Whirlwind Core Memory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5" name="Content Placeholder 4" descr="IMG_1234.jpg"/>
          <p:cNvPicPr>
            <a:picLocks noChangeAspect="1"/>
          </p:cNvPicPr>
          <p:nvPr/>
        </p:nvPicPr>
        <p:blipFill>
          <a:blip r:embed="rId3"/>
          <a:srcRect t="12171" b="12171"/>
          <a:stretch>
            <a:fillRect/>
          </a:stretch>
        </p:blipFill>
        <p:spPr>
          <a:xfrm>
            <a:off x="1460500" y="1356617"/>
            <a:ext cx="7683500" cy="5054600"/>
          </a:xfrm>
          <a:prstGeom prst="rect">
            <a:avLst/>
          </a:prstGeom>
        </p:spPr>
      </p:pic>
      <p:pic>
        <p:nvPicPr>
          <p:cNvPr id="256" name="Picture 5" descr="IMG_123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0417"/>
            <a:ext cx="6096000" cy="54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25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35649</TotalTime>
  <Words>2825</Words>
  <Application>Microsoft Office PowerPoint</Application>
  <PresentationFormat>全屏显示(4:3)</PresentationFormat>
  <Paragraphs>726</Paragraphs>
  <Slides>49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等线</vt:lpstr>
      <vt:lpstr>等线 Light</vt:lpstr>
      <vt:lpstr>Arial</vt:lpstr>
      <vt:lpstr>Calibri</vt:lpstr>
      <vt:lpstr>Calibri Light</vt:lpstr>
      <vt:lpstr>Courier New</vt:lpstr>
      <vt:lpstr>Symbol</vt:lpstr>
      <vt:lpstr>Times</vt:lpstr>
      <vt:lpstr>Verdana</vt:lpstr>
      <vt:lpstr>Wingdings</vt:lpstr>
      <vt:lpstr>Office 主题​​</vt:lpstr>
      <vt:lpstr>Image</vt:lpstr>
      <vt:lpstr>计算机组成与系统结构 Computer Organization &amp; System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 KJ</dc:creator>
  <cp:lastModifiedBy>Kejie Huang</cp:lastModifiedBy>
  <cp:revision>421</cp:revision>
  <dcterms:created xsi:type="dcterms:W3CDTF">2018-11-06T08:46:54Z</dcterms:created>
  <dcterms:modified xsi:type="dcterms:W3CDTF">2020-02-09T07:54:28Z</dcterms:modified>
</cp:coreProperties>
</file>